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8" r:id="rId4"/>
    <p:sldId id="259" r:id="rId5"/>
    <p:sldId id="276" r:id="rId6"/>
    <p:sldId id="279" r:id="rId7"/>
    <p:sldId id="263" r:id="rId8"/>
    <p:sldId id="282" r:id="rId9"/>
    <p:sldId id="278" r:id="rId10"/>
    <p:sldId id="281" r:id="rId11"/>
    <p:sldId id="299" r:id="rId12"/>
    <p:sldId id="307" r:id="rId13"/>
    <p:sldId id="308" r:id="rId14"/>
    <p:sldId id="290" r:id="rId15"/>
    <p:sldId id="286" r:id="rId16"/>
    <p:sldId id="283" r:id="rId17"/>
    <p:sldId id="297" r:id="rId18"/>
    <p:sldId id="284" r:id="rId19"/>
    <p:sldId id="285" r:id="rId20"/>
    <p:sldId id="294" r:id="rId21"/>
    <p:sldId id="277" r:id="rId22"/>
    <p:sldId id="288" r:id="rId23"/>
    <p:sldId id="292" r:id="rId24"/>
    <p:sldId id="295" r:id="rId25"/>
    <p:sldId id="296" r:id="rId26"/>
    <p:sldId id="291" r:id="rId27"/>
    <p:sldId id="304" r:id="rId28"/>
    <p:sldId id="302" r:id="rId29"/>
    <p:sldId id="293" r:id="rId30"/>
    <p:sldId id="301" r:id="rId31"/>
    <p:sldId id="306" r:id="rId32"/>
    <p:sldId id="305" r:id="rId33"/>
    <p:sldId id="303" r:id="rId34"/>
    <p:sldId id="275" r:id="rId35"/>
  </p:sldIdLst>
  <p:sldSz cx="18288000" cy="10287000"/>
  <p:notesSz cx="6858000" cy="9144000"/>
  <p:embeddedFontLst>
    <p:embeddedFont>
      <p:font typeface="Montserrat" panose="00000500000000000000" pitchFamily="50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67F"/>
    <a:srgbClr val="262626"/>
    <a:srgbClr val="0D72D7"/>
    <a:srgbClr val="00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449" autoAdjust="0"/>
  </p:normalViewPr>
  <p:slideViewPr>
    <p:cSldViewPr showGuides="1">
      <p:cViewPr varScale="1">
        <p:scale>
          <a:sx n="76" d="100"/>
          <a:sy n="76" d="100"/>
        </p:scale>
        <p:origin x="372" y="16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90FF1-854D-4646-91F9-3D842D31054F}" type="datetimeFigureOut">
              <a:rPr lang="vi-VN" smtClean="0"/>
              <a:t>18/01/2024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536FF-BC15-4540-A120-6356D964E9B8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536FF-BC15-4540-A120-6356D964E9B8}" type="slidenum">
              <a:rPr lang="vi-VN" smtClean="0"/>
              <a:t>1</a:t>
            </a:fld>
            <a:endParaRPr lang="vi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3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3" name="TextBox 14"/>
          <p:cNvSpPr txBox="1"/>
          <p:nvPr/>
        </p:nvSpPr>
        <p:spPr>
          <a:xfrm>
            <a:off x="9161417" y="7413067"/>
            <a:ext cx="342943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altLang="en-US" sz="2000" i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Sinh viên thực hiện:</a:t>
            </a:r>
          </a:p>
          <a:p>
            <a:r>
              <a:rPr lang="vi-VN" alt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Họ tên:  Đinh Tấn Mãi</a:t>
            </a:r>
          </a:p>
          <a:p>
            <a:r>
              <a:rPr lang="vi-VN" alt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MSSV: 	  110121063</a:t>
            </a:r>
          </a:p>
          <a:p>
            <a:r>
              <a:rPr lang="vi-VN" alt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Lớp: 	  DA21TTB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6265678" y="1853477"/>
            <a:ext cx="5791478" cy="5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vi-VN" sz="3400" b="1" dirty="0">
                <a:solidFill>
                  <a:srgbClr val="1F367F"/>
                </a:solidFill>
                <a:latin typeface="Montserrat" panose="00000500000000000000" pitchFamily="50" charset="0"/>
                <a:ea typeface="Yu Gothic" panose="020B0400000000000000" pitchFamily="34" charset="-128"/>
                <a:cs typeface="DVN-Poppins" pitchFamily="2" charset="0"/>
              </a:rPr>
              <a:t>ĐỒ ÁN CƠ SỞ NGÀNH</a:t>
            </a:r>
            <a:endParaRPr lang="en-US" sz="3400" b="1" dirty="0">
              <a:solidFill>
                <a:srgbClr val="1F367F"/>
              </a:solidFill>
              <a:latin typeface="Montserrat" panose="00000500000000000000" pitchFamily="50" charset="0"/>
              <a:ea typeface="Yu Gothic" panose="020B0400000000000000" pitchFamily="34" charset="-128"/>
              <a:cs typeface="DVN-Poppins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: Rounded Corners 29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068" y="2869989"/>
            <a:ext cx="18284932" cy="3728721"/>
            <a:chOff x="3068" y="2869989"/>
            <a:chExt cx="18284932" cy="3728721"/>
          </a:xfrm>
          <a:solidFill>
            <a:srgbClr val="1F367F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3068" y="2869989"/>
              <a:ext cx="18284932" cy="3728721"/>
              <a:chOff x="3072" y="1566257"/>
              <a:chExt cx="18284932" cy="4309045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3072" y="1566257"/>
                <a:ext cx="18284932" cy="4309045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vi-VN">
                  <a:solidFill>
                    <a:srgbClr val="007AFF"/>
                  </a:solidFill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999229" y="2691286"/>
                <a:ext cx="15688575" cy="1316007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7400" b="1" dirty="0">
                    <a:solidFill>
                      <a:srgbClr val="FFFFFF"/>
                    </a:solidFill>
                    <a:latin typeface="Montserrat" panose="00000500000000000000" pitchFamily="50" charset="0"/>
                    <a:ea typeface="思源黑体-超粗体" panose="020B0A00000000000000"/>
                    <a:cs typeface="DVN-Poppins" pitchFamily="2" charset="0"/>
                  </a:rPr>
                  <a:t>XÂY DỰNG WEBSITE TÌM KIẾM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999229" y="2020181"/>
                <a:ext cx="1436157" cy="569085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vi-VN" sz="32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50" charset="0"/>
                    <a:ea typeface="Yu Gothic" panose="020B0400000000000000" pitchFamily="34" charset="-128"/>
                    <a:cs typeface="DVN-Poppins" pitchFamily="2" charset="0"/>
                  </a:rPr>
                  <a:t>ĐỀ TÀI</a:t>
                </a:r>
                <a:endParaRPr lang="en-US" sz="3200" b="1" dirty="0">
                  <a:ln>
                    <a:solidFill>
                      <a:schemeClr val="bg1"/>
                    </a:solidFill>
                  </a:ln>
                  <a:noFill/>
                  <a:latin typeface="Montserrat" panose="00000500000000000000" pitchFamily="50" charset="0"/>
                  <a:ea typeface="Yu Gothic" panose="020B0400000000000000" pitchFamily="34" charset="-128"/>
                  <a:cs typeface="DVN-Poppins" pitchFamily="2" charset="0"/>
                </a:endParaRPr>
              </a:p>
            </p:txBody>
          </p:sp>
        </p:grpSp>
        <p:sp>
          <p:nvSpPr>
            <p:cNvPr id="31" name="TextBox 9"/>
            <p:cNvSpPr txBox="1"/>
            <p:nvPr/>
          </p:nvSpPr>
          <p:spPr>
            <a:xfrm>
              <a:off x="999225" y="5073098"/>
              <a:ext cx="14164575" cy="1138773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7400" b="1" dirty="0">
                  <a:solidFill>
                    <a:srgbClr val="FFFFFF"/>
                  </a:solidFill>
                  <a:latin typeface="Montserrat" panose="00000500000000000000" pitchFamily="50" charset="0"/>
                  <a:ea typeface="思源黑体-超粗体" panose="020B0A00000000000000" charset="-128"/>
                  <a:cs typeface="DVN-Poppins" pitchFamily="2" charset="0"/>
                </a:rPr>
                <a:t>VIỆC LÀM BẰNG REACTJS</a:t>
              </a:r>
              <a:endParaRPr lang="en-US" sz="7400" b="1" dirty="0">
                <a:solidFill>
                  <a:srgbClr val="FFFFFF"/>
                </a:solidFill>
                <a:latin typeface="Montserrat" panose="00000500000000000000" pitchFamily="50" charset="0"/>
                <a:ea typeface="思源黑体-超粗体" panose="020B0A00000000000000" charset="-128"/>
                <a:cs typeface="DVN-Poppins" pitchFamily="2" charset="0"/>
              </a:endParaRPr>
            </a:p>
          </p:txBody>
        </p:sp>
      </p:grpSp>
      <p:sp>
        <p:nvSpPr>
          <p:cNvPr id="6" name="TextBox 14"/>
          <p:cNvSpPr txBox="1"/>
          <p:nvPr/>
        </p:nvSpPr>
        <p:spPr>
          <a:xfrm>
            <a:off x="1112986" y="7400023"/>
            <a:ext cx="342943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altLang="en-US" sz="2000" i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Giáo viên hướng dẫn:</a:t>
            </a:r>
          </a:p>
          <a:p>
            <a:r>
              <a:rPr lang="vi-VN" alt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DVN-Poppins" pitchFamily="2" charset="0"/>
              </a:rPr>
              <a:t>TS. Nguyễn Bảo Ân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F1B0C-1AD0-B858-88EC-E8FE504834D2}"/>
              </a:ext>
            </a:extLst>
          </p:cNvPr>
          <p:cNvGrpSpPr/>
          <p:nvPr/>
        </p:nvGrpSpPr>
        <p:grpSpPr>
          <a:xfrm>
            <a:off x="3072" y="-3202982"/>
            <a:ext cx="18284928" cy="2466631"/>
            <a:chOff x="0" y="-4385"/>
            <a:chExt cx="18284928" cy="2466631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F4BF7BD9-53F8-EEDE-F49D-28DFEEBCAED3}"/>
                </a:ext>
              </a:extLst>
            </p:cNvPr>
            <p:cNvGrpSpPr/>
            <p:nvPr/>
          </p:nvGrpSpPr>
          <p:grpSpPr>
            <a:xfrm>
              <a:off x="0" y="-4385"/>
              <a:ext cx="18284928" cy="2466631"/>
              <a:chOff x="0" y="0"/>
              <a:chExt cx="4815783" cy="1134893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EE439CED-1A66-8E89-1A80-E50EA22A4C3B}"/>
                  </a:ext>
                </a:extLst>
              </p:cNvPr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C2169F55-BEFE-96AD-CBA8-048B93A7F4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DFB37CEB-668E-B675-B921-2F67D8ABD2E8}"/>
                </a:ext>
              </a:extLst>
            </p:cNvPr>
            <p:cNvSpPr txBox="1"/>
            <p:nvPr/>
          </p:nvSpPr>
          <p:spPr>
            <a:xfrm>
              <a:off x="384594" y="248682"/>
              <a:ext cx="8454606" cy="2007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615"/>
                </a:lnSpc>
              </a:pPr>
              <a:r>
                <a:rPr lang="vi-VN" sz="11865" b="1" dirty="0">
                  <a:solidFill>
                    <a:srgbClr val="FFFFF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Nội dung</a:t>
              </a:r>
              <a:endParaRPr lang="en-US" sz="11865" b="1" dirty="0">
                <a:solidFill>
                  <a:srgbClr val="FFFFF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D87FE3-7E91-BA51-9100-4883D60FC8BB}"/>
              </a:ext>
            </a:extLst>
          </p:cNvPr>
          <p:cNvGrpSpPr/>
          <p:nvPr/>
        </p:nvGrpSpPr>
        <p:grpSpPr>
          <a:xfrm>
            <a:off x="8115455" y="300781"/>
            <a:ext cx="2057089" cy="1059015"/>
            <a:chOff x="8279827" y="265057"/>
            <a:chExt cx="1648297" cy="863121"/>
          </a:xfrm>
        </p:grpSpPr>
        <p:pic>
          <p:nvPicPr>
            <p:cNvPr id="20" name="Picture 19" descr="tvu">
              <a:extLst>
                <a:ext uri="{FF2B5EF4-FFF2-40B4-BE49-F238E27FC236}">
                  <a16:creationId xmlns:a16="http://schemas.microsoft.com/office/drawing/2014/main" id="{42C337CD-4364-12C0-471F-A5BCE668A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1" name="Picture 20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5E40EE97-ECA3-DC14-A7E1-D6AF111B9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5013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36259" y="3276148"/>
            <a:ext cx="10598541" cy="279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ReactJS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là gì ? </a:t>
            </a:r>
          </a:p>
          <a:p>
            <a:pPr algn="l"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	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là một thư viện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JavaScript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phổ biến được phát triển bởi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Meta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, nó chú trọng vào việc xây dựng giao diện người dùng. Sự linh hoạt và hiệu suất của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làm cho nó trở thành sự lựa chọn hàng đầu cho việc phát triển các ứng dụng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</p:txBody>
      </p:sp>
      <p:pic>
        <p:nvPicPr>
          <p:cNvPr id="13" name="Picture 12" descr="React – A JavaScript library for building user interfa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 bwMode="auto">
          <a:xfrm>
            <a:off x="12344400" y="3175621"/>
            <a:ext cx="3581400" cy="3581392"/>
          </a:xfrm>
          <a:custGeom>
            <a:avLst/>
            <a:gdLst>
              <a:gd name="connsiteX0" fmla="*/ 152398 w 914400"/>
              <a:gd name="connsiteY0" fmla="*/ 0 h 914398"/>
              <a:gd name="connsiteX1" fmla="*/ 762002 w 914400"/>
              <a:gd name="connsiteY1" fmla="*/ 0 h 914398"/>
              <a:gd name="connsiteX2" fmla="*/ 821319 w 914400"/>
              <a:gd name="connsiteY2" fmla="*/ 11976 h 914398"/>
              <a:gd name="connsiteX3" fmla="*/ 914400 w 914400"/>
              <a:gd name="connsiteY3" fmla="*/ 152402 h 914398"/>
              <a:gd name="connsiteX4" fmla="*/ 914400 w 914400"/>
              <a:gd name="connsiteY4" fmla="*/ 761996 h 914398"/>
              <a:gd name="connsiteX5" fmla="*/ 821319 w 914400"/>
              <a:gd name="connsiteY5" fmla="*/ 902423 h 914398"/>
              <a:gd name="connsiteX6" fmla="*/ 762002 w 914400"/>
              <a:gd name="connsiteY6" fmla="*/ 914398 h 914398"/>
              <a:gd name="connsiteX7" fmla="*/ 152398 w 914400"/>
              <a:gd name="connsiteY7" fmla="*/ 914398 h 914398"/>
              <a:gd name="connsiteX8" fmla="*/ 93081 w 914400"/>
              <a:gd name="connsiteY8" fmla="*/ 902423 h 914398"/>
              <a:gd name="connsiteX9" fmla="*/ 0 w 914400"/>
              <a:gd name="connsiteY9" fmla="*/ 761996 h 914398"/>
              <a:gd name="connsiteX10" fmla="*/ 0 w 914400"/>
              <a:gd name="connsiteY10" fmla="*/ 152402 h 914398"/>
              <a:gd name="connsiteX11" fmla="*/ 93081 w 914400"/>
              <a:gd name="connsiteY11" fmla="*/ 11976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" h="914398">
                <a:moveTo>
                  <a:pt x="152398" y="0"/>
                </a:moveTo>
                <a:lnTo>
                  <a:pt x="762002" y="0"/>
                </a:lnTo>
                <a:lnTo>
                  <a:pt x="821319" y="11976"/>
                </a:lnTo>
                <a:cubicBezTo>
                  <a:pt x="876019" y="35112"/>
                  <a:pt x="914400" y="89275"/>
                  <a:pt x="914400" y="152402"/>
                </a:cubicBezTo>
                <a:lnTo>
                  <a:pt x="914400" y="761996"/>
                </a:lnTo>
                <a:cubicBezTo>
                  <a:pt x="914400" y="825124"/>
                  <a:pt x="876019" y="879287"/>
                  <a:pt x="821319" y="902423"/>
                </a:cubicBezTo>
                <a:lnTo>
                  <a:pt x="762002" y="914398"/>
                </a:lnTo>
                <a:lnTo>
                  <a:pt x="152398" y="914398"/>
                </a:lnTo>
                <a:lnTo>
                  <a:pt x="93081" y="902423"/>
                </a:lnTo>
                <a:cubicBezTo>
                  <a:pt x="38381" y="879287"/>
                  <a:pt x="0" y="825124"/>
                  <a:pt x="0" y="761996"/>
                </a:cubicBezTo>
                <a:lnTo>
                  <a:pt x="0" y="152402"/>
                </a:lnTo>
                <a:cubicBezTo>
                  <a:pt x="0" y="89275"/>
                  <a:pt x="38381" y="35112"/>
                  <a:pt x="93081" y="1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28700" y="2852867"/>
            <a:ext cx="10624064" cy="390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Ưu điểm của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Tái sử dụng thành phần: giảm độ phức tạp và tăng cường khả năng duy trì.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Virtual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DOM: cải thiện hiệu suất và tối ưu hóa lại giao diện người dùng.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Thân thiện với SEO: SEO là một phần không thể thiếu để đưa thông tin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website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của lên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top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đầu tìm kiếm của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Google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</p:txBody>
      </p:sp>
      <p:pic>
        <p:nvPicPr>
          <p:cNvPr id="4" name="Picture 3" descr="React – A JavaScript library for building user interfa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 bwMode="auto">
          <a:xfrm>
            <a:off x="12344400" y="3175621"/>
            <a:ext cx="3581400" cy="3581392"/>
          </a:xfrm>
          <a:custGeom>
            <a:avLst/>
            <a:gdLst>
              <a:gd name="connsiteX0" fmla="*/ 152398 w 914400"/>
              <a:gd name="connsiteY0" fmla="*/ 0 h 914398"/>
              <a:gd name="connsiteX1" fmla="*/ 762002 w 914400"/>
              <a:gd name="connsiteY1" fmla="*/ 0 h 914398"/>
              <a:gd name="connsiteX2" fmla="*/ 821319 w 914400"/>
              <a:gd name="connsiteY2" fmla="*/ 11976 h 914398"/>
              <a:gd name="connsiteX3" fmla="*/ 914400 w 914400"/>
              <a:gd name="connsiteY3" fmla="*/ 152402 h 914398"/>
              <a:gd name="connsiteX4" fmla="*/ 914400 w 914400"/>
              <a:gd name="connsiteY4" fmla="*/ 761996 h 914398"/>
              <a:gd name="connsiteX5" fmla="*/ 821319 w 914400"/>
              <a:gd name="connsiteY5" fmla="*/ 902423 h 914398"/>
              <a:gd name="connsiteX6" fmla="*/ 762002 w 914400"/>
              <a:gd name="connsiteY6" fmla="*/ 914398 h 914398"/>
              <a:gd name="connsiteX7" fmla="*/ 152398 w 914400"/>
              <a:gd name="connsiteY7" fmla="*/ 914398 h 914398"/>
              <a:gd name="connsiteX8" fmla="*/ 93081 w 914400"/>
              <a:gd name="connsiteY8" fmla="*/ 902423 h 914398"/>
              <a:gd name="connsiteX9" fmla="*/ 0 w 914400"/>
              <a:gd name="connsiteY9" fmla="*/ 761996 h 914398"/>
              <a:gd name="connsiteX10" fmla="*/ 0 w 914400"/>
              <a:gd name="connsiteY10" fmla="*/ 152402 h 914398"/>
              <a:gd name="connsiteX11" fmla="*/ 93081 w 914400"/>
              <a:gd name="connsiteY11" fmla="*/ 11976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" h="914398">
                <a:moveTo>
                  <a:pt x="152398" y="0"/>
                </a:moveTo>
                <a:lnTo>
                  <a:pt x="762002" y="0"/>
                </a:lnTo>
                <a:lnTo>
                  <a:pt x="821319" y="11976"/>
                </a:lnTo>
                <a:cubicBezTo>
                  <a:pt x="876019" y="35112"/>
                  <a:pt x="914400" y="89275"/>
                  <a:pt x="914400" y="152402"/>
                </a:cubicBezTo>
                <a:lnTo>
                  <a:pt x="914400" y="761996"/>
                </a:lnTo>
                <a:cubicBezTo>
                  <a:pt x="914400" y="825124"/>
                  <a:pt x="876019" y="879287"/>
                  <a:pt x="821319" y="902423"/>
                </a:cubicBezTo>
                <a:lnTo>
                  <a:pt x="762002" y="914398"/>
                </a:lnTo>
                <a:lnTo>
                  <a:pt x="152398" y="914398"/>
                </a:lnTo>
                <a:lnTo>
                  <a:pt x="93081" y="902423"/>
                </a:lnTo>
                <a:cubicBezTo>
                  <a:pt x="38381" y="879287"/>
                  <a:pt x="0" y="825124"/>
                  <a:pt x="0" y="761996"/>
                </a:cubicBezTo>
                <a:lnTo>
                  <a:pt x="0" y="152402"/>
                </a:lnTo>
                <a:cubicBezTo>
                  <a:pt x="0" y="89275"/>
                  <a:pt x="38381" y="35112"/>
                  <a:pt x="93081" y="1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0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86368" y="2366709"/>
            <a:ext cx="11129432" cy="5566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Một số khái niệm trong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là một thành phần giao diện xây dựng cơ bản của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  <a:endParaRPr lang="vi-VN" sz="2400" dirty="0">
              <a:solidFill>
                <a:srgbClr val="1F367F"/>
              </a:solidFill>
              <a:latin typeface="Montserrat" panose="00000500000000000000" pitchFamily="50" charset="0"/>
              <a:ea typeface="思源黑体" panose="020B0500000000000000" charset="-128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JSX: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JSX là một phần cú pháp mở rộng của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JavaScript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, cho phép viết mã HTML bên trong mã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JavaScript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State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Dùng để lưu trữ và quản lý trạng thái của một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Props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là các thuộc tính được truyền từ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cha xuống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con, giúp truyền dữ liệu giữa các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component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b="1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Router</a:t>
            </a:r>
            <a:r>
              <a:rPr lang="vi-VN" sz="2400" b="1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Thư viện giúp quản lý điều hướng trong ứng dụng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React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  <a:endParaRPr lang="vi-VN" sz="2400" b="0" i="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</a:endParaRPr>
          </a:p>
        </p:txBody>
      </p:sp>
      <p:pic>
        <p:nvPicPr>
          <p:cNvPr id="4" name="Picture 3" descr="React – A JavaScript library for building user interfa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 bwMode="auto">
          <a:xfrm>
            <a:off x="12344400" y="3175621"/>
            <a:ext cx="3581400" cy="3581392"/>
          </a:xfrm>
          <a:custGeom>
            <a:avLst/>
            <a:gdLst>
              <a:gd name="connsiteX0" fmla="*/ 152398 w 914400"/>
              <a:gd name="connsiteY0" fmla="*/ 0 h 914398"/>
              <a:gd name="connsiteX1" fmla="*/ 762002 w 914400"/>
              <a:gd name="connsiteY1" fmla="*/ 0 h 914398"/>
              <a:gd name="connsiteX2" fmla="*/ 821319 w 914400"/>
              <a:gd name="connsiteY2" fmla="*/ 11976 h 914398"/>
              <a:gd name="connsiteX3" fmla="*/ 914400 w 914400"/>
              <a:gd name="connsiteY3" fmla="*/ 152402 h 914398"/>
              <a:gd name="connsiteX4" fmla="*/ 914400 w 914400"/>
              <a:gd name="connsiteY4" fmla="*/ 761996 h 914398"/>
              <a:gd name="connsiteX5" fmla="*/ 821319 w 914400"/>
              <a:gd name="connsiteY5" fmla="*/ 902423 h 914398"/>
              <a:gd name="connsiteX6" fmla="*/ 762002 w 914400"/>
              <a:gd name="connsiteY6" fmla="*/ 914398 h 914398"/>
              <a:gd name="connsiteX7" fmla="*/ 152398 w 914400"/>
              <a:gd name="connsiteY7" fmla="*/ 914398 h 914398"/>
              <a:gd name="connsiteX8" fmla="*/ 93081 w 914400"/>
              <a:gd name="connsiteY8" fmla="*/ 902423 h 914398"/>
              <a:gd name="connsiteX9" fmla="*/ 0 w 914400"/>
              <a:gd name="connsiteY9" fmla="*/ 761996 h 914398"/>
              <a:gd name="connsiteX10" fmla="*/ 0 w 914400"/>
              <a:gd name="connsiteY10" fmla="*/ 152402 h 914398"/>
              <a:gd name="connsiteX11" fmla="*/ 93081 w 914400"/>
              <a:gd name="connsiteY11" fmla="*/ 11976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" h="914398">
                <a:moveTo>
                  <a:pt x="152398" y="0"/>
                </a:moveTo>
                <a:lnTo>
                  <a:pt x="762002" y="0"/>
                </a:lnTo>
                <a:lnTo>
                  <a:pt x="821319" y="11976"/>
                </a:lnTo>
                <a:cubicBezTo>
                  <a:pt x="876019" y="35112"/>
                  <a:pt x="914400" y="89275"/>
                  <a:pt x="914400" y="152402"/>
                </a:cubicBezTo>
                <a:lnTo>
                  <a:pt x="914400" y="761996"/>
                </a:lnTo>
                <a:cubicBezTo>
                  <a:pt x="914400" y="825124"/>
                  <a:pt x="876019" y="879287"/>
                  <a:pt x="821319" y="902423"/>
                </a:cubicBezTo>
                <a:lnTo>
                  <a:pt x="762002" y="914398"/>
                </a:lnTo>
                <a:lnTo>
                  <a:pt x="152398" y="914398"/>
                </a:lnTo>
                <a:lnTo>
                  <a:pt x="93081" y="902423"/>
                </a:lnTo>
                <a:cubicBezTo>
                  <a:pt x="38381" y="879287"/>
                  <a:pt x="0" y="825124"/>
                  <a:pt x="0" y="761996"/>
                </a:cubicBezTo>
                <a:lnTo>
                  <a:pt x="0" y="152402"/>
                </a:lnTo>
                <a:cubicBezTo>
                  <a:pt x="0" y="89275"/>
                  <a:pt x="38381" y="35112"/>
                  <a:pt x="93081" y="1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286150" y="1909695"/>
            <a:ext cx="11129432" cy="722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Kết hợp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với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	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là một ngôn ngữ mở rộng của CSS, được thiết kế để làm cho việc viết mã CSS trở nên dễ dàng hơn và có tổ chức tốt hơn.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được biên dịch thành CSS thông thường và hỗ trợ nhiều tính năng và cú pháp mở rộng so với CSS truyền thống. Một số ưu điểm của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	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-Biến: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cho phép sử dụng biến để lưu trữ giá trị, giúp tái sử dụng và quản lý dễ dàng.</a:t>
            </a:r>
          </a:p>
          <a:p>
            <a:pPr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	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-Lồng ghép: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giúp mã nguồn trở nên dễ đọc hơn và tổ chức tốt hơn.</a:t>
            </a:r>
          </a:p>
          <a:p>
            <a:pPr>
              <a:lnSpc>
                <a:spcPct val="150000"/>
              </a:lnSpc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	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- </a:t>
            </a:r>
            <a:r>
              <a:rPr lang="vi-VN" sz="2400" b="1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Mixins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: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Cho phép tái sử dụng đoạn mã CSS, giúp giảm độ phức tạp và lặp lại trong mã nguồn.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	-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Sass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hỗ trợ các chỉ thị điều khiển như 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@if, @for,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và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@each,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giúp kiểm soát dòng mã nguồn tùy thuộc vào điều kiện.</a:t>
            </a:r>
            <a:endParaRPr lang="vi-VN" sz="2400" b="0" i="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B9904A-C8FB-B9D4-A478-E51C76C695D4}"/>
              </a:ext>
            </a:extLst>
          </p:cNvPr>
          <p:cNvGrpSpPr/>
          <p:nvPr/>
        </p:nvGrpSpPr>
        <p:grpSpPr>
          <a:xfrm>
            <a:off x="13436319" y="2334831"/>
            <a:ext cx="3119317" cy="6497597"/>
            <a:chOff x="13432308" y="1697054"/>
            <a:chExt cx="3119317" cy="6497597"/>
          </a:xfrm>
        </p:grpSpPr>
        <p:pic>
          <p:nvPicPr>
            <p:cNvPr id="4" name="Picture 3" descr="React – A JavaScript library for building user interfac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r="23750"/>
            <a:stretch>
              <a:fillRect/>
            </a:stretch>
          </p:blipFill>
          <p:spPr bwMode="auto">
            <a:xfrm>
              <a:off x="13659373" y="1697054"/>
              <a:ext cx="2585341" cy="2585335"/>
            </a:xfrm>
            <a:custGeom>
              <a:avLst/>
              <a:gdLst>
                <a:gd name="connsiteX0" fmla="*/ 152398 w 914400"/>
                <a:gd name="connsiteY0" fmla="*/ 0 h 914398"/>
                <a:gd name="connsiteX1" fmla="*/ 762002 w 914400"/>
                <a:gd name="connsiteY1" fmla="*/ 0 h 914398"/>
                <a:gd name="connsiteX2" fmla="*/ 821319 w 914400"/>
                <a:gd name="connsiteY2" fmla="*/ 11976 h 914398"/>
                <a:gd name="connsiteX3" fmla="*/ 914400 w 914400"/>
                <a:gd name="connsiteY3" fmla="*/ 152402 h 914398"/>
                <a:gd name="connsiteX4" fmla="*/ 914400 w 914400"/>
                <a:gd name="connsiteY4" fmla="*/ 761996 h 914398"/>
                <a:gd name="connsiteX5" fmla="*/ 821319 w 914400"/>
                <a:gd name="connsiteY5" fmla="*/ 902423 h 914398"/>
                <a:gd name="connsiteX6" fmla="*/ 762002 w 914400"/>
                <a:gd name="connsiteY6" fmla="*/ 914398 h 914398"/>
                <a:gd name="connsiteX7" fmla="*/ 152398 w 914400"/>
                <a:gd name="connsiteY7" fmla="*/ 914398 h 914398"/>
                <a:gd name="connsiteX8" fmla="*/ 93081 w 914400"/>
                <a:gd name="connsiteY8" fmla="*/ 902423 h 914398"/>
                <a:gd name="connsiteX9" fmla="*/ 0 w 914400"/>
                <a:gd name="connsiteY9" fmla="*/ 761996 h 914398"/>
                <a:gd name="connsiteX10" fmla="*/ 0 w 914400"/>
                <a:gd name="connsiteY10" fmla="*/ 152402 h 914398"/>
                <a:gd name="connsiteX11" fmla="*/ 93081 w 914400"/>
                <a:gd name="connsiteY11" fmla="*/ 11976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4398">
                  <a:moveTo>
                    <a:pt x="152398" y="0"/>
                  </a:moveTo>
                  <a:lnTo>
                    <a:pt x="762002" y="0"/>
                  </a:lnTo>
                  <a:lnTo>
                    <a:pt x="821319" y="11976"/>
                  </a:lnTo>
                  <a:cubicBezTo>
                    <a:pt x="876019" y="35112"/>
                    <a:pt x="914400" y="89275"/>
                    <a:pt x="914400" y="152402"/>
                  </a:cubicBezTo>
                  <a:lnTo>
                    <a:pt x="914400" y="761996"/>
                  </a:lnTo>
                  <a:cubicBezTo>
                    <a:pt x="914400" y="825124"/>
                    <a:pt x="876019" y="879287"/>
                    <a:pt x="821319" y="902423"/>
                  </a:cubicBezTo>
                  <a:lnTo>
                    <a:pt x="762002" y="914398"/>
                  </a:lnTo>
                  <a:lnTo>
                    <a:pt x="152398" y="914398"/>
                  </a:lnTo>
                  <a:lnTo>
                    <a:pt x="93081" y="902423"/>
                  </a:lnTo>
                  <a:cubicBezTo>
                    <a:pt x="38381" y="879287"/>
                    <a:pt x="0" y="825124"/>
                    <a:pt x="0" y="761996"/>
                  </a:cubicBezTo>
                  <a:lnTo>
                    <a:pt x="0" y="152402"/>
                  </a:lnTo>
                  <a:cubicBezTo>
                    <a:pt x="0" y="89275"/>
                    <a:pt x="38381" y="35112"/>
                    <a:pt x="93081" y="11976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white circle with pink text&#10;&#10;Description automatically generated">
              <a:extLst>
                <a:ext uri="{FF2B5EF4-FFF2-40B4-BE49-F238E27FC236}">
                  <a16:creationId xmlns:a16="http://schemas.microsoft.com/office/drawing/2014/main" id="{72F417FC-4407-406A-66CC-192144BC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308" y="5067536"/>
              <a:ext cx="3119317" cy="3127115"/>
            </a:xfrm>
            <a:prstGeom prst="rect">
              <a:avLst/>
            </a:prstGeom>
          </p:spPr>
        </p:pic>
        <p:pic>
          <p:nvPicPr>
            <p:cNvPr id="14" name="Graphic 13" descr="Add with solid fill">
              <a:extLst>
                <a:ext uri="{FF2B5EF4-FFF2-40B4-BE49-F238E27FC236}">
                  <a16:creationId xmlns:a16="http://schemas.microsoft.com/office/drawing/2014/main" id="{9FD81FE1-6F2B-0C6A-AA1D-A0FAEEFA6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494844" y="44285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4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577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980375" y="3184213"/>
            <a:ext cx="11066293" cy="391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ExpressJS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là gì ?</a:t>
            </a:r>
            <a:endParaRPr lang="vi-VN" sz="240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ExpressJS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là một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framework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của Node.js, cung cấp một cách linh hoạt và đơn giản để xây dựng các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và API.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Cho phép lập trình viên sử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JavaScript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để viết mã cho cả phía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server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và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client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Có thể sử dụng tất cả các kiến thức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JavaScript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để phát triển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  <a:endParaRPr lang="vi-VN" sz="240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Getting started with Express.js - Keeping it simple! | Ajeet Chaulag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3276599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577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28700" y="2934278"/>
            <a:ext cx="11494226" cy="445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Ưu điểm của 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Express.js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Có thể xử lý nhiều yêu cầu cùng một lúc một cách hiệu quả, giúp tăng hiệu suất của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Có thể được mở rộng dễ dàng để đáp ứng nhu cầu phát triển của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Cung cấp một số tính năng bảo mật tích hợp, giúp bảo vệ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của bạn khỏi các cuộc tấn công.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Dễ học và sử dụng, giúp dễ dàng bắt đầu phát triển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</a:p>
        </p:txBody>
      </p:sp>
      <p:pic>
        <p:nvPicPr>
          <p:cNvPr id="7" name="Picture 4" descr="Getting started with Express.js - Keeping it simple! | Ajeet Chaulagain">
            <a:extLst>
              <a:ext uri="{FF2B5EF4-FFF2-40B4-BE49-F238E27FC236}">
                <a16:creationId xmlns:a16="http://schemas.microsoft.com/office/drawing/2014/main" id="{01283380-BCD0-4F7D-8FCA-FBD12D07C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926" y="33909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10477302" y="2324100"/>
            <a:ext cx="6828807" cy="5848532"/>
            <a:chOff x="0" y="0"/>
            <a:chExt cx="1798534" cy="1646451"/>
          </a:xfrm>
        </p:grpSpPr>
        <p:sp>
          <p:nvSpPr>
            <p:cNvPr id="13" name="Freeform 11"/>
            <p:cNvSpPr/>
            <p:nvPr/>
          </p:nvSpPr>
          <p:spPr>
            <a:xfrm>
              <a:off x="0" y="0"/>
              <a:ext cx="1798534" cy="1646451"/>
            </a:xfrm>
            <a:custGeom>
              <a:avLst/>
              <a:gdLst/>
              <a:ahLst/>
              <a:cxnLst/>
              <a:rect l="l" t="t" r="r" b="b"/>
              <a:pathLst>
                <a:path w="1798534" h="1646451">
                  <a:moveTo>
                    <a:pt x="0" y="0"/>
                  </a:moveTo>
                  <a:lnTo>
                    <a:pt x="1798534" y="0"/>
                  </a:lnTo>
                  <a:lnTo>
                    <a:pt x="1798534" y="1646451"/>
                  </a:lnTo>
                  <a:lnTo>
                    <a:pt x="0" y="1646451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0" y="-47625"/>
              <a:ext cx="1798534" cy="1694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6537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644474" y="2517020"/>
            <a:ext cx="6494461" cy="391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       JWT (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JSON </a:t>
            </a:r>
            <a:r>
              <a:rPr lang="vi-VN" sz="240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Web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Token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)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 cung cấp khả năng xác thực và đánh dấu tin cậy thông qua</a:t>
            </a:r>
            <a:r>
              <a:rPr lang="vi-VN" sz="24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rPr>
              <a:t> “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chữ ký”,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một chuỗi JSON được mã hóa bằng phương pháp mã </a:t>
            </a:r>
            <a:r>
              <a:rPr lang="vi-VN" sz="240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hó</a:t>
            </a:r>
            <a:r>
              <a:rPr lang="en-US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a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, trở thành một chuỗi ký tự lộn </a:t>
            </a:r>
            <a:r>
              <a:rPr lang="vi-VN" sz="240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xộ</a:t>
            </a:r>
            <a:r>
              <a:rPr lang="en-US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n. 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JWT bao gồm ba phần chính: </a:t>
            </a:r>
            <a:r>
              <a:rPr lang="vi-VN" sz="2400" b="1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Header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, </a:t>
            </a:r>
            <a:r>
              <a:rPr lang="vi-VN" sz="2400" b="1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Payload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, và </a:t>
            </a:r>
            <a:r>
              <a:rPr lang="vi-VN" sz="2400" b="1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Signature</a:t>
            </a:r>
            <a:r>
              <a:rPr lang="vi-VN" sz="24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.</a:t>
            </a:r>
            <a:endParaRPr lang="vi-VN" sz="2400" dirty="0">
              <a:solidFill>
                <a:schemeClr val="bg1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 descr="What is a JWT? Understanding JSON Web Token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-17" r="7278" b="7245"/>
          <a:stretch>
            <a:fillRect/>
          </a:stretch>
        </p:blipFill>
        <p:spPr bwMode="auto">
          <a:xfrm>
            <a:off x="1044986" y="2305505"/>
            <a:ext cx="8991600" cy="550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1027544" y="1843840"/>
            <a:ext cx="5601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  <a:cs typeface="Times New Roman" panose="02020603050405020304" pitchFamily="18" charset="0"/>
              </a:rPr>
              <a:t>Xác thực JWT (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JSON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Web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Token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 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  <a:cs typeface="Times New Roman" panose="02020603050405020304" pitchFamily="18" charset="0"/>
              </a:rPr>
              <a:t>) :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</a:rPr>
              <a:t> </a:t>
            </a:r>
            <a:endParaRPr lang="vi-VN" sz="2400" dirty="0">
              <a:solidFill>
                <a:srgbClr val="1F367F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E35B0B70-6A35-A4E5-33DC-A91039AC3DC0}"/>
              </a:ext>
            </a:extLst>
          </p:cNvPr>
          <p:cNvSpPr txBox="1"/>
          <p:nvPr/>
        </p:nvSpPr>
        <p:spPr>
          <a:xfrm>
            <a:off x="4068495" y="7801194"/>
            <a:ext cx="2286000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Cấu trúc JWT</a:t>
            </a:r>
            <a:endParaRPr lang="en-US" sz="2400" dirty="0">
              <a:solidFill>
                <a:srgbClr val="1F367F"/>
              </a:solidFill>
              <a:latin typeface="Montserrat" panose="00000500000000000000" pitchFamily="50" charset="0"/>
              <a:ea typeface="思源黑体" panose="020B05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958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027543" y="1843840"/>
            <a:ext cx="4763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-超粗体" panose="020B0A00000000000000" charset="-128"/>
                <a:cs typeface="Times New Roman" panose="02020603050405020304" pitchFamily="18" charset="0"/>
              </a:rPr>
              <a:t>Cơ chế hoạt động của JWT :</a:t>
            </a:r>
            <a:endParaRPr lang="vi-VN" sz="2400" dirty="0">
              <a:solidFill>
                <a:srgbClr val="1F367F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852617-8F24-7F09-EEE0-51B44BB0C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3" y="2534504"/>
            <a:ext cx="15023486" cy="57581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7214EE-AF6F-EF04-6686-6B4D118FE5EE}"/>
              </a:ext>
            </a:extLst>
          </p:cNvPr>
          <p:cNvGrpSpPr/>
          <p:nvPr/>
        </p:nvGrpSpPr>
        <p:grpSpPr>
          <a:xfrm>
            <a:off x="-57836" y="-7617739"/>
            <a:ext cx="18284931" cy="6132925"/>
            <a:chOff x="3072" y="1202838"/>
            <a:chExt cx="18284931" cy="6132925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904ACF73-1464-8E6E-F825-0B864648A27C}"/>
                </a:ext>
              </a:extLst>
            </p:cNvPr>
            <p:cNvGrpSpPr/>
            <p:nvPr/>
          </p:nvGrpSpPr>
          <p:grpSpPr>
            <a:xfrm>
              <a:off x="3072" y="2845892"/>
              <a:ext cx="18284931" cy="4489871"/>
              <a:chOff x="0" y="-47625"/>
              <a:chExt cx="4815784" cy="1182518"/>
            </a:xfrm>
          </p:grpSpPr>
          <p:sp>
            <p:nvSpPr>
              <p:cNvPr id="38" name="Freeform 4">
                <a:extLst>
                  <a:ext uri="{FF2B5EF4-FFF2-40B4-BE49-F238E27FC236}">
                    <a16:creationId xmlns:a16="http://schemas.microsoft.com/office/drawing/2014/main" id="{CAA26219-66B9-0C9F-4306-77CD2D0A0C10}"/>
                  </a:ext>
                </a:extLst>
              </p:cNvPr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9" name="TextBox 5">
                <a:extLst>
                  <a:ext uri="{FF2B5EF4-FFF2-40B4-BE49-F238E27FC236}">
                    <a16:creationId xmlns:a16="http://schemas.microsoft.com/office/drawing/2014/main" id="{1C2A4AFB-E4BF-EEDD-58AB-AC4FC09171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D37F6C57-5B50-CDA3-8FA5-0F5AB38C8A58}"/>
                </a:ext>
              </a:extLst>
            </p:cNvPr>
            <p:cNvGrpSpPr/>
            <p:nvPr/>
          </p:nvGrpSpPr>
          <p:grpSpPr>
            <a:xfrm>
              <a:off x="7484363" y="1202838"/>
              <a:ext cx="3319271" cy="3319271"/>
              <a:chOff x="-180576" y="-176785"/>
              <a:chExt cx="1151297" cy="1151297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A8CC5023-5739-65DF-C014-A6AB7650D8F3}"/>
                  </a:ext>
                </a:extLst>
              </p:cNvPr>
              <p:cNvSpPr/>
              <p:nvPr/>
            </p:nvSpPr>
            <p:spPr>
              <a:xfrm>
                <a:off x="-180576" y="-176785"/>
                <a:ext cx="1151297" cy="11512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93D3B542-BA87-08FD-6DFD-EEDA4F4D7CF2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4C64FE81-47C4-FE68-8C82-49F3495C694F}"/>
                </a:ext>
              </a:extLst>
            </p:cNvPr>
            <p:cNvSpPr txBox="1"/>
            <p:nvPr/>
          </p:nvSpPr>
          <p:spPr>
            <a:xfrm>
              <a:off x="7848352" y="2007344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03</a:t>
              </a: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2BE46C02-246D-026D-42EE-64FE62F8BF6E}"/>
                </a:ext>
              </a:extLst>
            </p:cNvPr>
            <p:cNvSpPr txBox="1"/>
            <p:nvPr/>
          </p:nvSpPr>
          <p:spPr>
            <a:xfrm>
              <a:off x="5874201" y="4727615"/>
              <a:ext cx="653959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 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72" y="1305202"/>
            <a:ext cx="18284931" cy="6132925"/>
            <a:chOff x="3072" y="1202838"/>
            <a:chExt cx="18284931" cy="6132925"/>
          </a:xfrm>
        </p:grpSpPr>
        <p:grpSp>
          <p:nvGrpSpPr>
            <p:cNvPr id="3" name="Group 3"/>
            <p:cNvGrpSpPr/>
            <p:nvPr/>
          </p:nvGrpSpPr>
          <p:grpSpPr>
            <a:xfrm>
              <a:off x="3072" y="2845892"/>
              <a:ext cx="18284931" cy="4489871"/>
              <a:chOff x="0" y="-47625"/>
              <a:chExt cx="4815784" cy="118251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484363" y="1202838"/>
              <a:ext cx="3319271" cy="3319271"/>
              <a:chOff x="-180576" y="-176785"/>
              <a:chExt cx="1151297" cy="11512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80576" y="-176785"/>
                <a:ext cx="1151297" cy="11512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848352" y="2007344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874201" y="4727615"/>
              <a:ext cx="653959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 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1" y="9667160"/>
              <a:ext cx="6762388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20" name="Group 19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11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729980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9557E8-4BF0-5D7C-E2E9-1E18621239CA}"/>
              </a:ext>
            </a:extLst>
          </p:cNvPr>
          <p:cNvGrpSpPr/>
          <p:nvPr/>
        </p:nvGrpSpPr>
        <p:grpSpPr>
          <a:xfrm>
            <a:off x="956429" y="2953481"/>
            <a:ext cx="16138660" cy="4414631"/>
            <a:chOff x="956429" y="2953481"/>
            <a:chExt cx="16138660" cy="4414631"/>
          </a:xfrm>
        </p:grpSpPr>
        <p:grpSp>
          <p:nvGrpSpPr>
            <p:cNvPr id="38" name="Group 6"/>
            <p:cNvGrpSpPr/>
            <p:nvPr/>
          </p:nvGrpSpPr>
          <p:grpSpPr>
            <a:xfrm>
              <a:off x="956429" y="4853881"/>
              <a:ext cx="16138659" cy="603285"/>
              <a:chOff x="0" y="0"/>
              <a:chExt cx="21518212" cy="804380"/>
            </a:xfrm>
          </p:grpSpPr>
          <p:grpSp>
            <p:nvGrpSpPr>
              <p:cNvPr id="39" name="Group 7"/>
              <p:cNvGrpSpPr/>
              <p:nvPr/>
            </p:nvGrpSpPr>
            <p:grpSpPr>
              <a:xfrm>
                <a:off x="0" y="247156"/>
                <a:ext cx="21166296" cy="310068"/>
                <a:chOff x="0" y="0"/>
                <a:chExt cx="4180997" cy="61248"/>
              </a:xfrm>
            </p:grpSpPr>
            <p:sp>
              <p:nvSpPr>
                <p:cNvPr id="43" name="Freeform 8"/>
                <p:cNvSpPr/>
                <p:nvPr/>
              </p:nvSpPr>
              <p:spPr>
                <a:xfrm>
                  <a:off x="0" y="0"/>
                  <a:ext cx="4180997" cy="61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0997" h="61248">
                      <a:moveTo>
                        <a:pt x="0" y="0"/>
                      </a:moveTo>
                      <a:lnTo>
                        <a:pt x="4180997" y="0"/>
                      </a:lnTo>
                      <a:lnTo>
                        <a:pt x="4180997" y="61248"/>
                      </a:lnTo>
                      <a:lnTo>
                        <a:pt x="0" y="61248"/>
                      </a:ln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4" name="TextBox 9"/>
                <p:cNvSpPr txBox="1"/>
                <p:nvPr/>
              </p:nvSpPr>
              <p:spPr>
                <a:xfrm>
                  <a:off x="0" y="-47625"/>
                  <a:ext cx="4180997" cy="1088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45"/>
                    </a:lnSpc>
                  </a:pPr>
                  <a:endParaRPr/>
                </a:p>
              </p:txBody>
            </p:sp>
          </p:grpSp>
          <p:grpSp>
            <p:nvGrpSpPr>
              <p:cNvPr id="40" name="Group 10"/>
              <p:cNvGrpSpPr/>
              <p:nvPr/>
            </p:nvGrpSpPr>
            <p:grpSpPr>
              <a:xfrm rot="5400000">
                <a:off x="20764106" y="50274"/>
                <a:ext cx="804380" cy="703833"/>
                <a:chOff x="0" y="0"/>
                <a:chExt cx="812800" cy="711200"/>
              </a:xfrm>
            </p:grpSpPr>
            <p:sp>
              <p:nvSpPr>
                <p:cNvPr id="41" name="Freeform 11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0"/>
                      </a:moveTo>
                      <a:lnTo>
                        <a:pt x="812800" y="711200"/>
                      </a:lnTo>
                      <a:lnTo>
                        <a:pt x="0" y="711200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2" name="TextBox 12"/>
                <p:cNvSpPr txBox="1"/>
                <p:nvPr/>
              </p:nvSpPr>
              <p:spPr>
                <a:xfrm>
                  <a:off x="127000" y="282575"/>
                  <a:ext cx="558800" cy="377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45"/>
                    </a:lnSpc>
                  </a:pPr>
                  <a:endParaRPr/>
                </a:p>
              </p:txBody>
            </p:sp>
          </p:grpSp>
        </p:grpSp>
        <p:sp>
          <p:nvSpPr>
            <p:cNvPr id="45" name="AutoShape 13"/>
            <p:cNvSpPr/>
            <p:nvPr/>
          </p:nvSpPr>
          <p:spPr>
            <a:xfrm flipH="1" flipV="1">
              <a:off x="5754190" y="4123490"/>
              <a:ext cx="0" cy="1031682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AutoShape 14"/>
            <p:cNvSpPr/>
            <p:nvPr/>
          </p:nvSpPr>
          <p:spPr>
            <a:xfrm flipH="1" flipV="1">
              <a:off x="12571838" y="4173209"/>
              <a:ext cx="2" cy="1031682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AutoShape 15"/>
            <p:cNvSpPr/>
            <p:nvPr/>
          </p:nvSpPr>
          <p:spPr>
            <a:xfrm>
              <a:off x="2354891" y="5174303"/>
              <a:ext cx="0" cy="1031857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AutoShape 16"/>
            <p:cNvSpPr/>
            <p:nvPr/>
          </p:nvSpPr>
          <p:spPr>
            <a:xfrm>
              <a:off x="9172539" y="5107409"/>
              <a:ext cx="0" cy="1031857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Freeform 18"/>
            <p:cNvSpPr/>
            <p:nvPr/>
          </p:nvSpPr>
          <p:spPr>
            <a:xfrm>
              <a:off x="8646149" y="6415943"/>
              <a:ext cx="1052778" cy="825114"/>
            </a:xfrm>
            <a:custGeom>
              <a:avLst/>
              <a:gdLst/>
              <a:ahLst/>
              <a:cxnLst/>
              <a:rect l="l" t="t" r="r" b="b"/>
              <a:pathLst>
                <a:path w="1052778" h="825114">
                  <a:moveTo>
                    <a:pt x="0" y="0"/>
                  </a:moveTo>
                  <a:lnTo>
                    <a:pt x="1052777" y="0"/>
                  </a:lnTo>
                  <a:lnTo>
                    <a:pt x="1052777" y="825115"/>
                  </a:lnTo>
                  <a:lnTo>
                    <a:pt x="0" y="825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>
                <a:solidFill>
                  <a:srgbClr val="1F367F"/>
                </a:solidFill>
              </a:endParaRPr>
            </a:p>
          </p:txBody>
        </p:sp>
        <p:sp>
          <p:nvSpPr>
            <p:cNvPr id="51" name="Freeform 19"/>
            <p:cNvSpPr/>
            <p:nvPr/>
          </p:nvSpPr>
          <p:spPr>
            <a:xfrm>
              <a:off x="1912168" y="6355612"/>
              <a:ext cx="885445" cy="885445"/>
            </a:xfrm>
            <a:custGeom>
              <a:avLst/>
              <a:gdLst/>
              <a:ahLst/>
              <a:cxnLst/>
              <a:rect l="l" t="t" r="r" b="b"/>
              <a:pathLst>
                <a:path w="885445" h="885445">
                  <a:moveTo>
                    <a:pt x="0" y="0"/>
                  </a:moveTo>
                  <a:lnTo>
                    <a:pt x="885445" y="0"/>
                  </a:lnTo>
                  <a:lnTo>
                    <a:pt x="885445" y="885445"/>
                  </a:lnTo>
                  <a:lnTo>
                    <a:pt x="0" y="885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TextBox 24"/>
            <p:cNvSpPr txBox="1"/>
            <p:nvPr/>
          </p:nvSpPr>
          <p:spPr>
            <a:xfrm>
              <a:off x="1053738" y="2975342"/>
              <a:ext cx="2494769" cy="8485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Tìm hiểu và xác định chức năng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54" name="TextBox 25"/>
            <p:cNvSpPr txBox="1"/>
            <p:nvPr/>
          </p:nvSpPr>
          <p:spPr>
            <a:xfrm>
              <a:off x="7959872" y="2961432"/>
              <a:ext cx="2425333" cy="1282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Thiết kế giao diện người dùng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55" name="TextBox 26"/>
            <p:cNvSpPr txBox="1"/>
            <p:nvPr/>
          </p:nvSpPr>
          <p:spPr>
            <a:xfrm>
              <a:off x="4644399" y="6481632"/>
              <a:ext cx="2219580" cy="8485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cơ sở dữ liệu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57" name="AutoShape 16"/>
            <p:cNvSpPr/>
            <p:nvPr/>
          </p:nvSpPr>
          <p:spPr>
            <a:xfrm>
              <a:off x="15990188" y="5271799"/>
              <a:ext cx="0" cy="1031857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pic>
          <p:nvPicPr>
            <p:cNvPr id="60" name="Picture 59" descr="A blue and black rocket&#10;&#10;Description automatically generated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0867" y="6448581"/>
              <a:ext cx="919531" cy="919531"/>
            </a:xfrm>
            <a:prstGeom prst="rect">
              <a:avLst/>
            </a:prstGeom>
          </p:spPr>
        </p:pic>
        <p:sp>
          <p:nvSpPr>
            <p:cNvPr id="61" name="TextBox 25"/>
            <p:cNvSpPr txBox="1"/>
            <p:nvPr/>
          </p:nvSpPr>
          <p:spPr>
            <a:xfrm>
              <a:off x="11358927" y="6428069"/>
              <a:ext cx="2425333" cy="4124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Thiết kế API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62" name="TextBox 25"/>
            <p:cNvSpPr txBox="1"/>
            <p:nvPr/>
          </p:nvSpPr>
          <p:spPr>
            <a:xfrm>
              <a:off x="14669756" y="2961432"/>
              <a:ext cx="2425333" cy="8485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Triển khai ứng dụng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pic>
          <p:nvPicPr>
            <p:cNvPr id="64" name="Picture 63" descr="A blue line drawing of a server&#10;&#10;Description automatically generated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444" y="2953481"/>
              <a:ext cx="966654" cy="966654"/>
            </a:xfrm>
            <a:prstGeom prst="rect">
              <a:avLst/>
            </a:prstGeom>
          </p:spPr>
        </p:pic>
        <p:pic>
          <p:nvPicPr>
            <p:cNvPr id="66" name="Picture 65" descr="A blue and black logo&#10;&#10;Description automatically generated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9368" y="2981594"/>
              <a:ext cx="904939" cy="904939"/>
            </a:xfrm>
            <a:prstGeom prst="rect">
              <a:avLst/>
            </a:prstGeom>
          </p:spPr>
        </p:pic>
      </p:grpSp>
      <p:sp>
        <p:nvSpPr>
          <p:cNvPr id="6" name="TextBox 24">
            <a:extLst>
              <a:ext uri="{FF2B5EF4-FFF2-40B4-BE49-F238E27FC236}">
                <a16:creationId xmlns:a16="http://schemas.microsoft.com/office/drawing/2014/main" id="{3B4E6778-FA6F-A355-9958-33BA273F8C7E}"/>
              </a:ext>
            </a:extLst>
          </p:cNvPr>
          <p:cNvSpPr txBox="1"/>
          <p:nvPr/>
        </p:nvSpPr>
        <p:spPr>
          <a:xfrm>
            <a:off x="6267522" y="8185531"/>
            <a:ext cx="5810031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rPr>
              <a:t>Sơ đồ quy trình xây dựng ứng dụng</a:t>
            </a:r>
            <a:endParaRPr lang="en-US" sz="2400" dirty="0">
              <a:solidFill>
                <a:srgbClr val="1F367F"/>
              </a:solidFill>
              <a:latin typeface="Montserrat" panose="00000500000000000000" pitchFamily="50" charset="0"/>
              <a:ea typeface="思源黑体" panose="020B05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85847-45F0-E9D0-D572-57FAAB6562DC}"/>
              </a:ext>
            </a:extLst>
          </p:cNvPr>
          <p:cNvGrpSpPr/>
          <p:nvPr/>
        </p:nvGrpSpPr>
        <p:grpSpPr>
          <a:xfrm>
            <a:off x="0" y="-4385"/>
            <a:ext cx="18284928" cy="2466631"/>
            <a:chOff x="0" y="-4385"/>
            <a:chExt cx="18284928" cy="24666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-4385"/>
              <a:ext cx="18284928" cy="2466631"/>
              <a:chOff x="0" y="0"/>
              <a:chExt cx="4815783" cy="113489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84594" y="248682"/>
              <a:ext cx="8454606" cy="2007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615"/>
                </a:lnSpc>
              </a:pPr>
              <a:r>
                <a:rPr lang="vi-VN" sz="11865" b="1" dirty="0">
                  <a:solidFill>
                    <a:srgbClr val="FFFFF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Nội dung</a:t>
              </a:r>
              <a:endParaRPr lang="en-US" sz="11865" b="1" dirty="0">
                <a:solidFill>
                  <a:srgbClr val="FFFFF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3" name="Picture 4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4" name="Picture 4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3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4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066400" y="3642226"/>
            <a:ext cx="7136795" cy="1015858"/>
            <a:chOff x="10244845" y="3593413"/>
            <a:chExt cx="7136795" cy="1015858"/>
          </a:xfrm>
        </p:grpSpPr>
        <p:grpSp>
          <p:nvGrpSpPr>
            <p:cNvPr id="19" name="Group 18"/>
            <p:cNvGrpSpPr/>
            <p:nvPr/>
          </p:nvGrpSpPr>
          <p:grpSpPr>
            <a:xfrm>
              <a:off x="10244845" y="3613041"/>
              <a:ext cx="7136795" cy="917669"/>
              <a:chOff x="10244845" y="3613041"/>
              <a:chExt cx="7136795" cy="917669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10244845" y="3613041"/>
                <a:ext cx="844581" cy="91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0300162" y="3704780"/>
                <a:ext cx="844581" cy="78705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495"/>
                  </a:lnSpc>
                </a:pPr>
                <a:r>
                  <a:rPr lang="en-US" sz="464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02</a:t>
                </a: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506479" y="3749469"/>
                <a:ext cx="5875161" cy="7058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815"/>
                  </a:lnSpc>
                </a:pPr>
                <a:r>
                  <a:rPr lang="vi-VN" sz="4155" b="1" dirty="0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-超粗体" panose="020B0A00000000000000" charset="-128"/>
                  </a:rPr>
                  <a:t>Nghiên cứu lý thuyết</a:t>
                </a:r>
                <a:endParaRPr lang="en-US" sz="4155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0367733" y="3593413"/>
              <a:ext cx="1015858" cy="1015858"/>
              <a:chOff x="1564827" y="3561024"/>
              <a:chExt cx="1015858" cy="101585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564827" y="3561024"/>
                <a:ext cx="1015858" cy="1015858"/>
              </a:xfrm>
              <a:prstGeom prst="ellipse">
                <a:avLst/>
              </a:prstGeom>
              <a:solidFill>
                <a:srgbClr val="1F367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4000" dirty="0">
                  <a:latin typeface="Montserrat" panose="00000500000000000000" pitchFamily="50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602114" y="3653455"/>
                <a:ext cx="9412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02</a:t>
                </a:r>
                <a:endParaRPr lang="vi-VN" sz="48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099571" y="3580688"/>
            <a:ext cx="5582855" cy="1015858"/>
            <a:chOff x="1468413" y="3593413"/>
            <a:chExt cx="5582855" cy="1015858"/>
          </a:xfrm>
        </p:grpSpPr>
        <p:grpSp>
          <p:nvGrpSpPr>
            <p:cNvPr id="2" name="Group 1"/>
            <p:cNvGrpSpPr/>
            <p:nvPr/>
          </p:nvGrpSpPr>
          <p:grpSpPr>
            <a:xfrm>
              <a:off x="1468413" y="3613041"/>
              <a:ext cx="5582855" cy="917669"/>
              <a:chOff x="1468413" y="3613041"/>
              <a:chExt cx="5582855" cy="917669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468413" y="3613041"/>
                <a:ext cx="844581" cy="91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579047" y="3702604"/>
                <a:ext cx="789264" cy="78705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495"/>
                  </a:lnSpc>
                </a:pPr>
                <a:r>
                  <a:rPr lang="en-US" sz="464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01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2671605" y="3748425"/>
                <a:ext cx="4379663" cy="7058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815"/>
                  </a:lnSpc>
                </a:pPr>
                <a:r>
                  <a:rPr lang="vi-VN" sz="4155" b="1" dirty="0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-超粗体" panose="020B0A00000000000000" charset="-128"/>
                  </a:rPr>
                  <a:t>Giới thiệu</a:t>
                </a:r>
                <a:endParaRPr lang="en-US" sz="4155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600834" y="3593413"/>
              <a:ext cx="1015858" cy="1015858"/>
              <a:chOff x="1564827" y="3561024"/>
              <a:chExt cx="1015858" cy="1015858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564827" y="3561024"/>
                <a:ext cx="1015858" cy="1015858"/>
              </a:xfrm>
              <a:prstGeom prst="ellipse">
                <a:avLst/>
              </a:prstGeom>
              <a:solidFill>
                <a:srgbClr val="1F367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4000" dirty="0">
                  <a:latin typeface="Montserrat" panose="00000500000000000000" pitchFamily="50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659240" y="3653455"/>
                <a:ext cx="8146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01</a:t>
                </a:r>
                <a:endParaRPr lang="vi-VN" sz="48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99571" y="6179894"/>
            <a:ext cx="6672194" cy="1015858"/>
            <a:chOff x="1468413" y="6078026"/>
            <a:chExt cx="6672194" cy="1015858"/>
          </a:xfrm>
        </p:grpSpPr>
        <p:grpSp>
          <p:nvGrpSpPr>
            <p:cNvPr id="41" name="Group 40"/>
            <p:cNvGrpSpPr/>
            <p:nvPr/>
          </p:nvGrpSpPr>
          <p:grpSpPr>
            <a:xfrm>
              <a:off x="1468413" y="6104952"/>
              <a:ext cx="6672194" cy="917669"/>
              <a:chOff x="1468413" y="6104952"/>
              <a:chExt cx="6672194" cy="917669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1468413" y="6104952"/>
                <a:ext cx="844581" cy="91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499070" y="6206805"/>
                <a:ext cx="789264" cy="78705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495"/>
                  </a:lnSpc>
                </a:pPr>
                <a:r>
                  <a:rPr lang="en-US" sz="464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2671604" y="6235122"/>
                <a:ext cx="5469003" cy="7016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815"/>
                  </a:lnSpc>
                </a:pPr>
                <a:r>
                  <a:rPr lang="vi-VN" sz="4155" b="1" dirty="0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-超粗体" panose="020B0A00000000000000" charset="-128"/>
                  </a:rPr>
                  <a:t>Xây dựng </a:t>
                </a:r>
                <a:r>
                  <a:rPr lang="vi-VN" sz="4155" b="1" dirty="0" err="1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-超粗体" panose="020B0A00000000000000" charset="-128"/>
                  </a:rPr>
                  <a:t>website</a:t>
                </a:r>
                <a:endParaRPr lang="en-US" sz="4155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579047" y="6078026"/>
              <a:ext cx="1015858" cy="1015858"/>
              <a:chOff x="1564827" y="3568323"/>
              <a:chExt cx="1015858" cy="1015858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564827" y="3568323"/>
                <a:ext cx="1015858" cy="1015858"/>
              </a:xfrm>
              <a:prstGeom prst="ellipse">
                <a:avLst/>
              </a:prstGeom>
              <a:solidFill>
                <a:srgbClr val="1F367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4000" dirty="0">
                  <a:latin typeface="Montserrat" panose="00000500000000000000" pitchFamily="50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602114" y="3680627"/>
                <a:ext cx="9396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03</a:t>
                </a:r>
                <a:endParaRPr lang="vi-VN" sz="48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A6703C-FBEB-F63A-F2B2-D787F614A2FB}"/>
              </a:ext>
            </a:extLst>
          </p:cNvPr>
          <p:cNvGrpSpPr/>
          <p:nvPr/>
        </p:nvGrpSpPr>
        <p:grpSpPr>
          <a:xfrm>
            <a:off x="8175898" y="6107337"/>
            <a:ext cx="9611897" cy="1015858"/>
            <a:chOff x="8175898" y="6107337"/>
            <a:chExt cx="9611897" cy="1015858"/>
          </a:xfrm>
        </p:grpSpPr>
        <p:sp>
          <p:nvSpPr>
            <p:cNvPr id="17" name="TextBox 17"/>
            <p:cNvSpPr txBox="1"/>
            <p:nvPr/>
          </p:nvSpPr>
          <p:spPr>
            <a:xfrm>
              <a:off x="8176632" y="6184745"/>
              <a:ext cx="1021294" cy="91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235552" y="6286598"/>
              <a:ext cx="1021294" cy="787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495"/>
                </a:lnSpc>
              </a:pPr>
              <a:r>
                <a:rPr lang="en-US" sz="464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328034" y="6290995"/>
              <a:ext cx="8459761" cy="6394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4155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Kết luận và hướng phát triển</a:t>
              </a:r>
              <a:endParaRPr lang="en-US" sz="4155" b="1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175898" y="6107337"/>
              <a:ext cx="1015858" cy="1015858"/>
              <a:chOff x="1564827" y="3598023"/>
              <a:chExt cx="1015858" cy="1015858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564827" y="3598023"/>
                <a:ext cx="1015858" cy="1015858"/>
              </a:xfrm>
              <a:prstGeom prst="ellipse">
                <a:avLst/>
              </a:prstGeom>
              <a:solidFill>
                <a:srgbClr val="1F367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4000" dirty="0">
                  <a:latin typeface="Montserrat" panose="00000500000000000000" pitchFamily="50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573260" y="3699630"/>
                <a:ext cx="9989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04</a:t>
                </a:r>
                <a:endParaRPr lang="vi-VN" sz="48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4A0B0E6-E4F9-34A7-3200-CCE97E3BA311}"/>
              </a:ext>
            </a:extLst>
          </p:cNvPr>
          <p:cNvGrpSpPr/>
          <p:nvPr/>
        </p:nvGrpSpPr>
        <p:grpSpPr>
          <a:xfrm>
            <a:off x="-57836" y="-7411427"/>
            <a:ext cx="18284932" cy="6480848"/>
            <a:chOff x="23300" y="970880"/>
            <a:chExt cx="18284932" cy="6480848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826CBAE-6F02-EBE8-02EF-D7F4B268CE5C}"/>
                </a:ext>
              </a:extLst>
            </p:cNvPr>
            <p:cNvGrpSpPr/>
            <p:nvPr/>
          </p:nvGrpSpPr>
          <p:grpSpPr>
            <a:xfrm>
              <a:off x="23300" y="2426262"/>
              <a:ext cx="18284932" cy="5025466"/>
              <a:chOff x="0" y="-47625"/>
              <a:chExt cx="4815784" cy="1182518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42670F53-F7F7-984A-A04F-336FE23034A2}"/>
                  </a:ext>
                </a:extLst>
              </p:cNvPr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5" name="TextBox 5">
                <a:extLst>
                  <a:ext uri="{FF2B5EF4-FFF2-40B4-BE49-F238E27FC236}">
                    <a16:creationId xmlns:a16="http://schemas.microsoft.com/office/drawing/2014/main" id="{86C8661D-19D8-7EAC-5A33-56417485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9D640E9-F2E5-37C1-1A12-02DBE85EF10A}"/>
                </a:ext>
              </a:extLst>
            </p:cNvPr>
            <p:cNvSpPr txBox="1"/>
            <p:nvPr/>
          </p:nvSpPr>
          <p:spPr>
            <a:xfrm>
              <a:off x="5355130" y="4453662"/>
              <a:ext cx="76200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GIỚI THIỆU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EF61C8-EA75-B156-E766-1F4EB73191F1}"/>
                </a:ext>
              </a:extLst>
            </p:cNvPr>
            <p:cNvSpPr/>
            <p:nvPr/>
          </p:nvSpPr>
          <p:spPr>
            <a:xfrm>
              <a:off x="7467600" y="970880"/>
              <a:ext cx="3315558" cy="3315558"/>
            </a:xfrm>
            <a:prstGeom prst="ellipse">
              <a:avLst/>
            </a:prstGeom>
            <a:solidFill>
              <a:srgbClr val="1F367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4000" dirty="0">
                <a:latin typeface="Montserrat" panose="000005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2986D3-CC81-5F00-965A-80DC32C4DD8B}"/>
                </a:ext>
              </a:extLst>
            </p:cNvPr>
            <p:cNvSpPr txBox="1"/>
            <p:nvPr/>
          </p:nvSpPr>
          <p:spPr>
            <a:xfrm>
              <a:off x="8227723" y="1659163"/>
              <a:ext cx="183255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01</a:t>
              </a:r>
              <a:endParaRPr lang="vi-VN" sz="120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6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6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20" name="Group 19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11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936175" y="1696694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Xác định chức năng chính :</a:t>
            </a:r>
          </a:p>
        </p:txBody>
      </p:sp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A9D96486-CCFA-5D5B-99AD-214266F3C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57" y="2266581"/>
            <a:ext cx="14050086" cy="6710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700000">
            <a:off x="6841402" y="2996840"/>
            <a:ext cx="4608268" cy="4494773"/>
            <a:chOff x="0" y="0"/>
            <a:chExt cx="6144358" cy="5993031"/>
          </a:xfrm>
        </p:grpSpPr>
        <p:grpSp>
          <p:nvGrpSpPr>
            <p:cNvPr id="7" name="Group 7"/>
            <p:cNvGrpSpPr/>
            <p:nvPr/>
          </p:nvGrpSpPr>
          <p:grpSpPr>
            <a:xfrm>
              <a:off x="3801984" y="1839912"/>
              <a:ext cx="2342374" cy="2342374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885369" y="3650657"/>
              <a:ext cx="2342374" cy="234237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203200" y="-4762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839912"/>
              <a:ext cx="2342374" cy="234237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812800" y="203200"/>
                    </a:lnTo>
                    <a:lnTo>
                      <a:pt x="81280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0160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885369" y="0"/>
              <a:ext cx="2342374" cy="234237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09600" y="81280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203200" y="5397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69122" y="2749295"/>
            <a:ext cx="5668404" cy="2514527"/>
            <a:chOff x="969122" y="2749295"/>
            <a:chExt cx="5668404" cy="2514527"/>
          </a:xfrm>
        </p:grpSpPr>
        <p:sp>
          <p:nvSpPr>
            <p:cNvPr id="26" name="TextBox 26"/>
            <p:cNvSpPr txBox="1"/>
            <p:nvPr/>
          </p:nvSpPr>
          <p:spPr>
            <a:xfrm>
              <a:off x="1341496" y="3100858"/>
              <a:ext cx="5296030" cy="2162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Giao diện cần được thiết kế đẹp mắt, dễ sử dụng và phù hợp với người dùng, màu sắc, </a:t>
              </a:r>
              <a:r>
                <a:rPr lang="vi-VN" sz="2400" dirty="0" err="1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font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chữ phù hợp.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69122" y="2749295"/>
              <a:ext cx="5668404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Giao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diện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thân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thiện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,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dễ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sử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dụng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556686" y="2749295"/>
            <a:ext cx="5296030" cy="1922415"/>
            <a:chOff x="11556686" y="2749295"/>
            <a:chExt cx="5296030" cy="1922415"/>
          </a:xfrm>
        </p:grpSpPr>
        <p:sp>
          <p:nvSpPr>
            <p:cNvPr id="27" name="TextBox 27"/>
            <p:cNvSpPr txBox="1"/>
            <p:nvPr/>
          </p:nvSpPr>
          <p:spPr>
            <a:xfrm>
              <a:off x="11556686" y="3074798"/>
              <a:ext cx="5296030" cy="1596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C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ó thể sử dụng một cách mượt mà</a:t>
              </a:r>
              <a:r>
                <a:rPr lang="en-US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, 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hoạt động ổn định, không bị gián đoạn.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556687" y="2749295"/>
              <a:ext cx="529602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Hiệu suất cao và khả dụng</a:t>
              </a:r>
              <a:endParaRPr lang="en-US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74037" y="6334562"/>
            <a:ext cx="5296030" cy="2561572"/>
            <a:chOff x="1374037" y="6334562"/>
            <a:chExt cx="5296030" cy="2561572"/>
          </a:xfrm>
        </p:grpSpPr>
        <p:sp>
          <p:nvSpPr>
            <p:cNvPr id="28" name="TextBox 28"/>
            <p:cNvSpPr txBox="1"/>
            <p:nvPr/>
          </p:nvSpPr>
          <p:spPr>
            <a:xfrm>
              <a:off x="1374037" y="6735606"/>
              <a:ext cx="5296030" cy="2160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Giao diện </a:t>
              </a:r>
              <a:r>
                <a:rPr lang="vi-VN" sz="2400" dirty="0" err="1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responsive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để có thể sử dụng trên các thiết bị di động và các kích </a:t>
              </a:r>
              <a:r>
                <a:rPr lang="vi-VN" sz="2400" dirty="0" err="1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thuớc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màn hình khác nhau.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775381" y="6334562"/>
              <a:ext cx="3878696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/>
              <a:r>
                <a:rPr lang="vi-VN" sz="2400" b="1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-超粗体" panose="020B0A00000000000000" charset="-128"/>
                </a:rPr>
                <a:t>Giao diện </a:t>
              </a:r>
              <a:r>
                <a:rPr lang="vi-VN" sz="2400" b="1" dirty="0" err="1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-超粗体" panose="020B0A00000000000000" charset="-128"/>
                </a:rPr>
                <a:t>responsive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-超粗体" panose="020B0A00000000000000" charset="-128"/>
                </a:rPr>
                <a:t> 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1556686" y="6334562"/>
            <a:ext cx="5322924" cy="1997956"/>
            <a:chOff x="11556686" y="6334562"/>
            <a:chExt cx="5322924" cy="1997956"/>
          </a:xfrm>
        </p:grpSpPr>
        <p:sp>
          <p:nvSpPr>
            <p:cNvPr id="29" name="TextBox 29"/>
            <p:cNvSpPr txBox="1"/>
            <p:nvPr/>
          </p:nvSpPr>
          <p:spPr>
            <a:xfrm>
              <a:off x="11583580" y="6735606"/>
              <a:ext cx="5296030" cy="1596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Cho phép </a:t>
              </a:r>
              <a:r>
                <a:rPr lang="vi-VN" sz="2400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mở rộng thêm các tính năng mới hoặc tăng quy mô hoạt động. 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556686" y="6334562"/>
              <a:ext cx="3878696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vi-VN" sz="2400" b="1" dirty="0">
                  <a:solidFill>
                    <a:srgbClr val="1F367F"/>
                  </a:solidFill>
                  <a:effectLst/>
                  <a:latin typeface="Montserrat" panose="00000500000000000000" pitchFamily="50" charset="0"/>
                  <a:ea typeface="思源黑体-超粗体" panose="020B0A00000000000000" charset="-128"/>
                </a:rPr>
                <a:t>Khả năng mở rộng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>
                <a:solidFill>
                  <a:srgbClr val="1F367F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>
                <a:solidFill>
                  <a:srgbClr val="1F367F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628837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926374" y="1969283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Yêu cầu phi chức năng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5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5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5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8061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14400" y="1681655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Thiết kế cơ sở dữ liệu :</a:t>
            </a:r>
          </a:p>
        </p:txBody>
      </p:sp>
      <p:pic>
        <p:nvPicPr>
          <p:cNvPr id="20" name="Picture 19" descr="A diagram of a company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23" y="2064328"/>
            <a:ext cx="7928954" cy="643842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408865" y="8670932"/>
            <a:ext cx="3470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Lược đồ cơ sở dữ liệu.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2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5013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3223" y="1743079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Thiết kế giao diện :</a:t>
            </a:r>
          </a:p>
        </p:txBody>
      </p:sp>
      <p:pic>
        <p:nvPicPr>
          <p:cNvPr id="6" name="Picture 5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7292B9E6-5948-3827-B154-6EBC6747B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 r="64230"/>
          <a:stretch/>
        </p:blipFill>
        <p:spPr>
          <a:xfrm>
            <a:off x="12992099" y="2080630"/>
            <a:ext cx="3657600" cy="6116440"/>
          </a:xfrm>
          <a:prstGeom prst="rect">
            <a:avLst/>
          </a:prstGeom>
          <a:ln w="19050">
            <a:solidFill>
              <a:srgbClr val="1F367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E3D87-875D-3A35-3169-060F13847659}"/>
              </a:ext>
            </a:extLst>
          </p:cNvPr>
          <p:cNvSpPr txBox="1"/>
          <p:nvPr/>
        </p:nvSpPr>
        <p:spPr>
          <a:xfrm>
            <a:off x="12665867" y="8508696"/>
            <a:ext cx="4310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Cấu trúc thư mục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ReactJS</a:t>
            </a:r>
            <a:endParaRPr lang="vi-VN" sz="240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73F51-E379-9BE8-70C4-930B3DAC7A51}"/>
              </a:ext>
            </a:extLst>
          </p:cNvPr>
          <p:cNvSpPr txBox="1"/>
          <p:nvPr/>
        </p:nvSpPr>
        <p:spPr>
          <a:xfrm>
            <a:off x="923223" y="3073182"/>
            <a:ext cx="11849100" cy="390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 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Thư mục </a:t>
            </a:r>
            <a:r>
              <a:rPr lang="vi-VN" sz="2400" b="1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Components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: chứa các thành phần của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ReactJS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có thể tái sử dụng được. Các thành phần này được chia thành các thư mục con theo chức năng hoặc tính năng của chúng.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 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Thư mục </a:t>
            </a:r>
            <a:r>
              <a:rPr lang="vi-VN" sz="2400" b="1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Pages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: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chứa các trang cụ thể của ứng dụng. 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 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Thư mục </a:t>
            </a:r>
            <a:r>
              <a:rPr lang="vi-VN" sz="2400" b="1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L</a:t>
            </a:r>
            <a:r>
              <a:rPr lang="vi-VN" sz="2400" b="1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ayout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sẽ chứa bố cục dùng chung của ứng dụng.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 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Tập tin App.js: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thành phần gốc của ứng dụng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ReactJS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. Tập tin này sẽ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import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thư viện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React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và các thành phần cần thiết khác.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958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70" y="2104381"/>
            <a:ext cx="12875860" cy="6789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700" y="1697112"/>
            <a:ext cx="5974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Một số giao diện của chương trình 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08865" y="8670932"/>
            <a:ext cx="3470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Giao diện trang chủ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FAC813-91FE-C870-C869-3642B339A0C9}"/>
              </a:ext>
            </a:extLst>
          </p:cNvPr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07D233-0281-5DD2-6C82-A0A2FFB301A9}"/>
                </a:ext>
              </a:extLst>
            </p:cNvPr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:a16="http://schemas.microsoft.com/office/drawing/2014/main" id="{58EE64CD-D2CB-5B89-07B3-027382333905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5EE065DA-EB51-7B5B-6A78-4642ECD4E96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E598A3-C1EF-5134-5DE7-94F1B7BA4B32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ECB2BD28-9E64-1DD8-F65D-3E90DE26007D}"/>
                  </a:ext>
                </a:extLst>
              </p:cNvPr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D75EBAC-05D1-4AA7-95D8-02DC5FAC58FC}"/>
                </a:ext>
              </a:extLst>
            </p:cNvPr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628837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5" y="2147221"/>
            <a:ext cx="6400800" cy="337519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725827"/>
            <a:ext cx="6400800" cy="337519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73" y="5310139"/>
            <a:ext cx="6400800" cy="3375196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83" y="4907510"/>
            <a:ext cx="6400800" cy="33751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67268" y="8724900"/>
            <a:ext cx="3553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Một số giao diện khác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DB88C8-1770-E050-58DF-59D65950C803}"/>
              </a:ext>
            </a:extLst>
          </p:cNvPr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F2E2F8-455C-351D-ACAA-47C3F90F079F}"/>
                </a:ext>
              </a:extLst>
            </p:cNvPr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3365110-487C-6C94-FFEB-CBCF2501C5FA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9" name="Freeform 9">
                  <a:extLst>
                    <a:ext uri="{FF2B5EF4-FFF2-40B4-BE49-F238E27FC236}">
                      <a16:creationId xmlns:a16="http://schemas.microsoft.com/office/drawing/2014/main" id="{768B9513-2055-2383-FE16-BF26BB98A08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27BA5D8-97E0-E461-91AA-FCC75AAF7711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B2E5FAA6-9F44-8B83-66ED-7BA82B37EF8F}"/>
                  </a:ext>
                </a:extLst>
              </p:cNvPr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DD99549B-F079-5B68-67EF-BF8104128C61}"/>
                </a:ext>
              </a:extLst>
            </p:cNvPr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52DA66B-30E4-97A4-2CD8-4AB40B9C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963400" y="2359558"/>
            <a:ext cx="10847303" cy="5901161"/>
          </a:xfrm>
          <a:prstGeom prst="rect">
            <a:avLst/>
          </a:prstGeom>
          <a:ln w="28575">
            <a:solidFill>
              <a:srgbClr val="1F367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2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628837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28700" y="172700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Thiết kế API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3225B-B2DD-350E-1C6E-569F1116C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48"/>
          <a:stretch/>
        </p:blipFill>
        <p:spPr>
          <a:xfrm>
            <a:off x="10879554" y="2249120"/>
            <a:ext cx="7023852" cy="5901161"/>
          </a:xfrm>
          <a:prstGeom prst="rect">
            <a:avLst/>
          </a:prstGeom>
          <a:ln w="28575">
            <a:solidFill>
              <a:srgbClr val="1F367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C44EFB-5CAA-EFDF-6603-58FF30657088}"/>
              </a:ext>
            </a:extLst>
          </p:cNvPr>
          <p:cNvSpPr txBox="1"/>
          <p:nvPr/>
        </p:nvSpPr>
        <p:spPr>
          <a:xfrm>
            <a:off x="12725400" y="8500609"/>
            <a:ext cx="3553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Cấu trúc thư mục API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1859B6-55D1-8512-E86D-440D7D7D4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0" y="1988756"/>
            <a:ext cx="12474989" cy="6421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95130-485A-E640-B00B-C2C5334ECB35}"/>
              </a:ext>
            </a:extLst>
          </p:cNvPr>
          <p:cNvSpPr txBox="1"/>
          <p:nvPr/>
        </p:nvSpPr>
        <p:spPr>
          <a:xfrm>
            <a:off x="1118621" y="2430291"/>
            <a:ext cx="9625580" cy="5012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-Tập tin index.js: 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các API sẽ được định nghĩa trong tập tin index.js để xử lý các yêu cầu từ phía người dùng gửi lên.</a:t>
            </a:r>
          </a:p>
          <a:p>
            <a:pPr>
              <a:lnSpc>
                <a:spcPct val="150000"/>
              </a:lnSpc>
            </a:pP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-Thư mục </a:t>
            </a:r>
            <a:r>
              <a:rPr lang="vi-VN" sz="2400" b="1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routes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: 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Mỗi tập tin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route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sẽ định tuyến các URL và gọi hàm xử lý tương ứng .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Thư mục </a:t>
            </a:r>
            <a:r>
              <a:rPr lang="vi-VN" sz="2400" b="1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controllers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: Mỗi tập tin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controller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sẽ chứa các hàm xử lý các yêu cầu của người dùng liên quan đến một chức năng cụ thể.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-</a:t>
            </a:r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Thư mục </a:t>
            </a:r>
            <a:r>
              <a:rPr lang="vi-VN" sz="2400" b="1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middlewares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: Mỗi tập tin </a:t>
            </a:r>
            <a:r>
              <a:rPr lang="vi-VN" sz="2400" dirty="0" err="1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middlewares</a:t>
            </a:r>
            <a:r>
              <a:rPr lang="vi-VN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sẽ kiểm tra giá trị đầu vào trước khi xử lý.</a:t>
            </a:r>
            <a:endParaRPr lang="vi-VN" sz="240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628837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28700" y="172700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Thiết kế API 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EAED21F-4E85-8697-CDE6-F40A13226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0027"/>
            <a:ext cx="12474989" cy="6421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517B5-F45F-0E5B-E041-8561D78B07BE}"/>
              </a:ext>
            </a:extLst>
          </p:cNvPr>
          <p:cNvSpPr txBox="1"/>
          <p:nvPr/>
        </p:nvSpPr>
        <p:spPr>
          <a:xfrm>
            <a:off x="7367268" y="8778342"/>
            <a:ext cx="3553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</a:rPr>
              <a:t>Giao diện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BF5BC-BCD2-C320-2CCB-11B3ADE78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000" y="2540391"/>
            <a:ext cx="10847303" cy="5901161"/>
          </a:xfrm>
          <a:prstGeom prst="rect">
            <a:avLst/>
          </a:prstGeom>
          <a:ln w="28575">
            <a:solidFill>
              <a:srgbClr val="1F367F"/>
            </a:solidFill>
          </a:ln>
        </p:spPr>
      </p:pic>
    </p:spTree>
    <p:extLst>
      <p:ext uri="{BB962C8B-B14F-4D97-AF65-F5344CB8AC3E}">
        <p14:creationId xmlns:p14="http://schemas.microsoft.com/office/powerpoint/2010/main" val="264265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747458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85441" y="3753588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7458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5441" y="6127541"/>
            <a:ext cx="690826" cy="4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072" y="9300774"/>
            <a:ext cx="18284928" cy="997180"/>
            <a:chOff x="0" y="0"/>
            <a:chExt cx="4815783" cy="262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5784" cy="262632"/>
            </a:xfrm>
            <a:custGeom>
              <a:avLst/>
              <a:gdLst/>
              <a:ahLst/>
              <a:cxnLst/>
              <a:rect l="l" t="t" r="r" b="b"/>
              <a:pathLst>
                <a:path w="4815784" h="262632">
                  <a:moveTo>
                    <a:pt x="0" y="0"/>
                  </a:moveTo>
                  <a:lnTo>
                    <a:pt x="4815784" y="0"/>
                  </a:lnTo>
                  <a:lnTo>
                    <a:pt x="4815784" y="262632"/>
                  </a:lnTo>
                  <a:lnTo>
                    <a:pt x="0" y="262632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815783" cy="31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8" name="TextBox 13"/>
            <p:cNvSpPr txBox="1"/>
            <p:nvPr/>
          </p:nvSpPr>
          <p:spPr>
            <a:xfrm>
              <a:off x="1118620" y="9667160"/>
              <a:ext cx="6628837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1" name="Picture 40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2" name="Picture 41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28700" y="1028700"/>
            <a:ext cx="5360147" cy="625593"/>
            <a:chOff x="1028700" y="1028700"/>
            <a:chExt cx="5360147" cy="625593"/>
          </a:xfrm>
        </p:grpSpPr>
        <p:grpSp>
          <p:nvGrpSpPr>
            <p:cNvPr id="44" name="Group 43"/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46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4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03</a:t>
                </a: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1799514" y="1095274"/>
              <a:ext cx="45893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Xây dựng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28700" y="1714500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Triển khai ứng dụng 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58552A-1BC6-4969-9503-8FB91755D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36169"/>
            <a:ext cx="10914141" cy="6048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EF67E-3909-8B84-5ABA-0DFD99BA3426}"/>
              </a:ext>
            </a:extLst>
          </p:cNvPr>
          <p:cNvSpPr txBox="1"/>
          <p:nvPr/>
        </p:nvSpPr>
        <p:spPr>
          <a:xfrm>
            <a:off x="1028700" y="2227602"/>
            <a:ext cx="1399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Ứng dụng được triển khai lên máy chủ VPS với cấu hình 2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core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CPU, 2 GB RAM, 40GB SSD.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0BE03A-CC78-133E-D437-DD243A82DFD4}"/>
              </a:ext>
            </a:extLst>
          </p:cNvPr>
          <p:cNvGrpSpPr/>
          <p:nvPr/>
        </p:nvGrpSpPr>
        <p:grpSpPr>
          <a:xfrm>
            <a:off x="0" y="-8434982"/>
            <a:ext cx="18288003" cy="7184032"/>
            <a:chOff x="-1" y="474066"/>
            <a:chExt cx="18288003" cy="7184032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E48067B8-CEC0-2BC0-BE3D-10FE859A09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" y="2133702"/>
              <a:ext cx="18288003" cy="5524396"/>
              <a:chOff x="0" y="-47625"/>
              <a:chExt cx="4816593" cy="1182518"/>
            </a:xfrm>
          </p:grpSpPr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5E324D40-61C7-D154-A44F-1BDBD44BE3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4B1ADF19-6712-9EEA-2881-17436225F9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ADAE25-472F-4624-BF69-4D835B1C53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24995" y="474066"/>
              <a:ext cx="3319271" cy="3319271"/>
              <a:chOff x="-188775" y="-195627"/>
              <a:chExt cx="1151297" cy="1151297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47AB25A4-3B39-AD0B-7A77-719A27F26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88775" y="-195627"/>
                <a:ext cx="1151297" cy="11512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8BEE005B-B014-D290-4393-9F66D45ECD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01" y="44599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41584197-3D78-C249-8F6A-E2786E03940A}"/>
                </a:ext>
              </a:extLst>
            </p:cNvPr>
            <p:cNvSpPr txBox="1">
              <a:spLocks/>
            </p:cNvSpPr>
            <p:nvPr/>
          </p:nvSpPr>
          <p:spPr>
            <a:xfrm>
              <a:off x="7788982" y="1210372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</a:t>
              </a:r>
              <a:r>
                <a:rPr lang="vi-VN" alt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4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B116510F-A4B3-B48E-F2DB-BC0F1648D5B4}"/>
                </a:ext>
              </a:extLst>
            </p:cNvPr>
            <p:cNvSpPr txBox="1">
              <a:spLocks/>
            </p:cNvSpPr>
            <p:nvPr/>
          </p:nvSpPr>
          <p:spPr>
            <a:xfrm>
              <a:off x="3062848" y="3986511"/>
              <a:ext cx="12159229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Kết luận và </a:t>
              </a:r>
            </a:p>
            <a:p>
              <a:pPr algn="ctr"/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hướng phát triển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9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2C77DB-3B52-9294-E40A-77AF1B4E654F}"/>
              </a:ext>
            </a:extLst>
          </p:cNvPr>
          <p:cNvGrpSpPr/>
          <p:nvPr/>
        </p:nvGrpSpPr>
        <p:grpSpPr>
          <a:xfrm>
            <a:off x="-1" y="474066"/>
            <a:ext cx="18288003" cy="7184032"/>
            <a:chOff x="-1" y="474066"/>
            <a:chExt cx="18288003" cy="718403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>
            <a:xfrm>
              <a:off x="-1" y="2133702"/>
              <a:ext cx="18288003" cy="5524396"/>
              <a:chOff x="0" y="-47625"/>
              <a:chExt cx="4816593" cy="1182518"/>
            </a:xfrm>
          </p:grpSpPr>
          <p:sp>
            <p:nvSpPr>
              <p:cNvPr id="4" name="Freeform 4"/>
              <p:cNvSpPr>
                <a:spLocks/>
              </p:cNvSpPr>
              <p:nvPr/>
            </p:nvSpPr>
            <p:spPr>
              <a:xfrm>
                <a:off x="809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TextBox 5"/>
              <p:cNvSpPr txBox="1">
                <a:spLocks/>
              </p:cNvSpPr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>
            <a:xfrm>
              <a:off x="7424995" y="474066"/>
              <a:ext cx="3319271" cy="3319271"/>
              <a:chOff x="-188775" y="-195627"/>
              <a:chExt cx="1151297" cy="1151297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>
              <a:xfrm>
                <a:off x="-188775" y="-195627"/>
                <a:ext cx="1151297" cy="11512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" name="TextBox 8"/>
              <p:cNvSpPr txBox="1">
                <a:spLocks/>
              </p:cNvSpPr>
              <p:nvPr/>
            </p:nvSpPr>
            <p:spPr>
              <a:xfrm>
                <a:off x="77301" y="44599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7788982" y="1210372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</a:t>
              </a:r>
              <a:r>
                <a:rPr lang="vi-VN" alt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4</a:t>
              </a:r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3062848" y="3986511"/>
              <a:ext cx="12159229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Kết luận và </a:t>
              </a:r>
            </a:p>
            <a:p>
              <a:pPr algn="ctr"/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hướng phát triển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729731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7098375" y="2629119"/>
            <a:ext cx="5614001" cy="33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5"/>
              </a:lnSpc>
            </a:pPr>
            <a:r>
              <a:rPr lang="vi-VN" sz="1975" dirty="0">
                <a:solidFill>
                  <a:srgbClr val="1F367F"/>
                </a:solidFill>
                <a:latin typeface="Montserrat" panose="00000500000000000000" pitchFamily="50" charset="0"/>
              </a:rPr>
              <a:t>Giới thiệu sơ lược về đề tài</a:t>
            </a:r>
            <a:endParaRPr lang="en-US" sz="1975" dirty="0">
              <a:solidFill>
                <a:srgbClr val="1F367F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43" name="Picture 4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44" name="Picture 4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33" name="TextBox 13"/>
            <p:cNvSpPr txBox="1"/>
            <p:nvPr/>
          </p:nvSpPr>
          <p:spPr>
            <a:xfrm>
              <a:off x="1118620" y="9667160"/>
              <a:ext cx="67299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34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1A591-E6EF-9D2F-CF75-A0496C582CEB}"/>
              </a:ext>
            </a:extLst>
          </p:cNvPr>
          <p:cNvGrpSpPr/>
          <p:nvPr/>
        </p:nvGrpSpPr>
        <p:grpSpPr>
          <a:xfrm>
            <a:off x="23300" y="970880"/>
            <a:ext cx="18284928" cy="6480848"/>
            <a:chOff x="23300" y="970880"/>
            <a:chExt cx="18284928" cy="6480848"/>
          </a:xfrm>
        </p:grpSpPr>
        <p:grpSp>
          <p:nvGrpSpPr>
            <p:cNvPr id="3" name="Group 3"/>
            <p:cNvGrpSpPr/>
            <p:nvPr/>
          </p:nvGrpSpPr>
          <p:grpSpPr>
            <a:xfrm>
              <a:off x="23300" y="2628659"/>
              <a:ext cx="18284928" cy="4823069"/>
              <a:chOff x="0" y="0"/>
              <a:chExt cx="4815783" cy="113489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355130" y="4453662"/>
              <a:ext cx="76200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GIỚI THIỆU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467600" y="970880"/>
              <a:ext cx="3315558" cy="3315558"/>
            </a:xfrm>
            <a:prstGeom prst="ellipse">
              <a:avLst/>
            </a:prstGeom>
            <a:solidFill>
              <a:srgbClr val="1F367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4000" dirty="0">
                <a:latin typeface="Montserrat" panose="00000500000000000000" pitchFamily="50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7723" y="1659163"/>
              <a:ext cx="183255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01</a:t>
              </a:r>
              <a:endParaRPr lang="vi-VN" sz="120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729731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5B313-F33F-FFED-72EB-B380808BA1B6}"/>
              </a:ext>
            </a:extLst>
          </p:cNvPr>
          <p:cNvGrpSpPr/>
          <p:nvPr/>
        </p:nvGrpSpPr>
        <p:grpSpPr>
          <a:xfrm>
            <a:off x="1028700" y="1028700"/>
            <a:ext cx="7581899" cy="625593"/>
            <a:chOff x="1028700" y="1028700"/>
            <a:chExt cx="7581899" cy="6255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AC867C-164D-D9E8-787A-A23CCA6A1F16}"/>
                </a:ext>
              </a:extLst>
            </p:cNvPr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6" name="Group 8">
                <a:extLst>
                  <a:ext uri="{FF2B5EF4-FFF2-40B4-BE49-F238E27FC236}">
                    <a16:creationId xmlns:a16="http://schemas.microsoft.com/office/drawing/2014/main" id="{9459CF8F-F5AE-2508-8708-C4439CB7D54F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8" name="Freeform 9">
                  <a:extLst>
                    <a:ext uri="{FF2B5EF4-FFF2-40B4-BE49-F238E27FC236}">
                      <a16:creationId xmlns:a16="http://schemas.microsoft.com/office/drawing/2014/main" id="{D78D40B1-7136-5462-E463-0D27E7C16FC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" name="TextBox 10">
                  <a:extLst>
                    <a:ext uri="{FF2B5EF4-FFF2-40B4-BE49-F238E27FC236}">
                      <a16:creationId xmlns:a16="http://schemas.microsoft.com/office/drawing/2014/main" id="{28B9C8B4-A89C-D755-732F-2454379A126C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A87C664C-BAB8-17B4-D017-36E67B045CA2}"/>
                  </a:ext>
                </a:extLst>
              </p:cNvPr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04</a:t>
                </a: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1BD0838-FE80-D8A9-142C-3158031C8E71}"/>
                </a:ext>
              </a:extLst>
            </p:cNvPr>
            <p:cNvSpPr txBox="1"/>
            <p:nvPr/>
          </p:nvSpPr>
          <p:spPr>
            <a:xfrm>
              <a:off x="1799514" y="1095274"/>
              <a:ext cx="681108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Kết luận và hướng phát triển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8AD364B-2EE2-53B9-F52E-3C8E0E521D43}"/>
              </a:ext>
            </a:extLst>
          </p:cNvPr>
          <p:cNvSpPr txBox="1"/>
          <p:nvPr/>
        </p:nvSpPr>
        <p:spPr>
          <a:xfrm>
            <a:off x="1028700" y="3135500"/>
            <a:ext cx="15970118" cy="3350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Tạo ra một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website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tìm kiếm việc làm sử dụng </a:t>
            </a:r>
            <a:r>
              <a:rPr lang="vi-VN" sz="2400" b="0" i="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ReactJS</a:t>
            </a: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Cung cấp một giao diện người dùng thân thiện và dễ sử dụng.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Tối ưu hóa trải nghiệm người dùng và tăng cường khả năng tìm kiếm công việc.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cs typeface="Montserrat" panose="00000500000000000000" pitchFamily="50" charset="0"/>
              </a:rPr>
              <a:t> Cho phép dùng đăng ký tài khoản, tìm kiếm việc làm theo các tiêu chí khác nhau, nộp hồ sơ xin việc và theo dõi tình trạng hồ sơ.</a:t>
            </a:r>
            <a:endParaRPr lang="vi-VN" sz="2400" b="0" i="0" dirty="0">
              <a:solidFill>
                <a:srgbClr val="1F367F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Montserrat" panose="00000500000000000000" pitchFamily="50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i="0" dirty="0">
                <a:solidFill>
                  <a:srgbClr val="1F367F"/>
                </a:solidFill>
                <a:effectLst/>
                <a:latin typeface="Montserrat" panose="00000500000000000000" pitchFamily="50" charset="0"/>
                <a:cs typeface="Montserrat" panose="00000500000000000000" pitchFamily="50" charset="0"/>
              </a:rPr>
              <a:t> Cho phép nhà tuyển dụng đăng tin tuyển dụng, quản lý tin tuyển dụng và lọc hồ sơ ứng viên.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1CDC0C-E931-8379-FBD6-344A8613CBDA}"/>
              </a:ext>
            </a:extLst>
          </p:cNvPr>
          <p:cNvSpPr txBox="1"/>
          <p:nvPr/>
        </p:nvSpPr>
        <p:spPr>
          <a:xfrm>
            <a:off x="997429" y="252892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Kết quả đạt được :</a:t>
            </a:r>
          </a:p>
        </p:txBody>
      </p:sp>
    </p:spTree>
    <p:extLst>
      <p:ext uri="{BB962C8B-B14F-4D97-AF65-F5344CB8AC3E}">
        <p14:creationId xmlns:p14="http://schemas.microsoft.com/office/powerpoint/2010/main" val="382686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729731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5B313-F33F-FFED-72EB-B380808BA1B6}"/>
              </a:ext>
            </a:extLst>
          </p:cNvPr>
          <p:cNvGrpSpPr/>
          <p:nvPr/>
        </p:nvGrpSpPr>
        <p:grpSpPr>
          <a:xfrm>
            <a:off x="1028700" y="1028700"/>
            <a:ext cx="7581899" cy="625593"/>
            <a:chOff x="1028700" y="1028700"/>
            <a:chExt cx="7581899" cy="6255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AC867C-164D-D9E8-787A-A23CCA6A1F16}"/>
                </a:ext>
              </a:extLst>
            </p:cNvPr>
            <p:cNvGrpSpPr/>
            <p:nvPr/>
          </p:nvGrpSpPr>
          <p:grpSpPr>
            <a:xfrm>
              <a:off x="1028700" y="1028700"/>
              <a:ext cx="625593" cy="625593"/>
              <a:chOff x="1028700" y="1028700"/>
              <a:chExt cx="625593" cy="625593"/>
            </a:xfrm>
          </p:grpSpPr>
          <p:grpSp>
            <p:nvGrpSpPr>
              <p:cNvPr id="6" name="Group 8">
                <a:extLst>
                  <a:ext uri="{FF2B5EF4-FFF2-40B4-BE49-F238E27FC236}">
                    <a16:creationId xmlns:a16="http://schemas.microsoft.com/office/drawing/2014/main" id="{9459CF8F-F5AE-2508-8708-C4439CB7D54F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8" name="Freeform 9">
                  <a:extLst>
                    <a:ext uri="{FF2B5EF4-FFF2-40B4-BE49-F238E27FC236}">
                      <a16:creationId xmlns:a16="http://schemas.microsoft.com/office/drawing/2014/main" id="{D78D40B1-7136-5462-E463-0D27E7C16FC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" name="TextBox 10">
                  <a:extLst>
                    <a:ext uri="{FF2B5EF4-FFF2-40B4-BE49-F238E27FC236}">
                      <a16:creationId xmlns:a16="http://schemas.microsoft.com/office/drawing/2014/main" id="{28B9C8B4-A89C-D755-732F-2454379A126C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A87C664C-BAB8-17B4-D017-36E67B045CA2}"/>
                  </a:ext>
                </a:extLst>
              </p:cNvPr>
              <p:cNvSpPr txBox="1"/>
              <p:nvPr/>
            </p:nvSpPr>
            <p:spPr>
              <a:xfrm>
                <a:off x="1120641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04</a:t>
                </a: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1BD0838-FE80-D8A9-142C-3158031C8E71}"/>
                </a:ext>
              </a:extLst>
            </p:cNvPr>
            <p:cNvSpPr txBox="1"/>
            <p:nvPr/>
          </p:nvSpPr>
          <p:spPr>
            <a:xfrm>
              <a:off x="1799514" y="1095274"/>
              <a:ext cx="681108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Kết luận và hướng phát triển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8AD364B-2EE2-53B9-F52E-3C8E0E521D43}"/>
              </a:ext>
            </a:extLst>
          </p:cNvPr>
          <p:cNvSpPr txBox="1"/>
          <p:nvPr/>
        </p:nvSpPr>
        <p:spPr>
          <a:xfrm>
            <a:off x="1099369" y="2308998"/>
            <a:ext cx="15970118" cy="390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Phát triển ứng dụng đa nền tảng.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Hệ thống thông báo và gợi ý.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Xây dựng trang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admin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 quản lý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website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Thực hiện chức năng </a:t>
            </a:r>
            <a:r>
              <a:rPr lang="vi-VN" sz="2400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chat</a:t>
            </a: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 và phỏng vấn trực tuyến.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Thêm nhiều lựa chọn đăng nhập.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Thêm chức năng đánh giá nhà tuyển dụng và đánh giá ứng viên.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2400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rPr>
              <a:t>Xác thực nhà tuyển dụng.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1CDC0C-E931-8379-FBD6-344A8613CBDA}"/>
              </a:ext>
            </a:extLst>
          </p:cNvPr>
          <p:cNvSpPr txBox="1"/>
          <p:nvPr/>
        </p:nvSpPr>
        <p:spPr>
          <a:xfrm>
            <a:off x="1087349" y="171752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Hướng phát triển :</a:t>
            </a:r>
          </a:p>
        </p:txBody>
      </p:sp>
    </p:spTree>
    <p:extLst>
      <p:ext uri="{BB962C8B-B14F-4D97-AF65-F5344CB8AC3E}">
        <p14:creationId xmlns:p14="http://schemas.microsoft.com/office/powerpoint/2010/main" val="142148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729731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65AE9-CDB1-77D4-0F75-22D5945C80D3}"/>
              </a:ext>
            </a:extLst>
          </p:cNvPr>
          <p:cNvGrpSpPr/>
          <p:nvPr/>
        </p:nvGrpSpPr>
        <p:grpSpPr>
          <a:xfrm>
            <a:off x="3879280" y="2628874"/>
            <a:ext cx="10067780" cy="4398971"/>
            <a:chOff x="3879280" y="2628874"/>
            <a:chExt cx="10067780" cy="4398971"/>
          </a:xfrm>
        </p:grpSpPr>
        <p:pic>
          <p:nvPicPr>
            <p:cNvPr id="12" name="Picture 11" descr="github icon, flat icon, black icon, white icon, website icon">
              <a:extLst>
                <a:ext uri="{FF2B5EF4-FFF2-40B4-BE49-F238E27FC236}">
                  <a16:creationId xmlns:a16="http://schemas.microsoft.com/office/drawing/2014/main" id="{560B616A-38EB-263B-C4CB-ADFCAC1F3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439" y="4076309"/>
              <a:ext cx="2134382" cy="2134382"/>
            </a:xfrm>
            <a:custGeom>
              <a:avLst/>
              <a:gdLst>
                <a:gd name="connsiteX0" fmla="*/ 383727 w 2143125"/>
                <a:gd name="connsiteY0" fmla="*/ 0 h 2143125"/>
                <a:gd name="connsiteX1" fmla="*/ 1759398 w 2143125"/>
                <a:gd name="connsiteY1" fmla="*/ 0 h 2143125"/>
                <a:gd name="connsiteX2" fmla="*/ 2143125 w 2143125"/>
                <a:gd name="connsiteY2" fmla="*/ 383727 h 2143125"/>
                <a:gd name="connsiteX3" fmla="*/ 2143125 w 2143125"/>
                <a:gd name="connsiteY3" fmla="*/ 1759398 h 2143125"/>
                <a:gd name="connsiteX4" fmla="*/ 1759398 w 2143125"/>
                <a:gd name="connsiteY4" fmla="*/ 2143125 h 2143125"/>
                <a:gd name="connsiteX5" fmla="*/ 383727 w 2143125"/>
                <a:gd name="connsiteY5" fmla="*/ 2143125 h 2143125"/>
                <a:gd name="connsiteX6" fmla="*/ 0 w 2143125"/>
                <a:gd name="connsiteY6" fmla="*/ 1759398 h 2143125"/>
                <a:gd name="connsiteX7" fmla="*/ 0 w 2143125"/>
                <a:gd name="connsiteY7" fmla="*/ 383727 h 2143125"/>
                <a:gd name="connsiteX8" fmla="*/ 383727 w 2143125"/>
                <a:gd name="connsiteY8" fmla="*/ 0 h 214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3125" h="2143125">
                  <a:moveTo>
                    <a:pt x="383727" y="0"/>
                  </a:moveTo>
                  <a:lnTo>
                    <a:pt x="1759398" y="0"/>
                  </a:lnTo>
                  <a:cubicBezTo>
                    <a:pt x="1971325" y="0"/>
                    <a:pt x="2143125" y="171800"/>
                    <a:pt x="2143125" y="383727"/>
                  </a:cubicBezTo>
                  <a:lnTo>
                    <a:pt x="2143125" y="1759398"/>
                  </a:lnTo>
                  <a:cubicBezTo>
                    <a:pt x="2143125" y="1971325"/>
                    <a:pt x="1971325" y="2143125"/>
                    <a:pt x="1759398" y="2143125"/>
                  </a:cubicBezTo>
                  <a:lnTo>
                    <a:pt x="383727" y="2143125"/>
                  </a:lnTo>
                  <a:cubicBezTo>
                    <a:pt x="171800" y="2143125"/>
                    <a:pt x="0" y="1971325"/>
                    <a:pt x="0" y="1759398"/>
                  </a:cubicBezTo>
                  <a:lnTo>
                    <a:pt x="0" y="383727"/>
                  </a:lnTo>
                  <a:cubicBezTo>
                    <a:pt x="0" y="171800"/>
                    <a:pt x="171800" y="0"/>
                    <a:pt x="383727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7E2D24-5CA1-420C-4A10-0CC69894B112}"/>
                </a:ext>
              </a:extLst>
            </p:cNvPr>
            <p:cNvSpPr txBox="1"/>
            <p:nvPr/>
          </p:nvSpPr>
          <p:spPr>
            <a:xfrm>
              <a:off x="6417631" y="2628874"/>
              <a:ext cx="533399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Toàn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bộ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mã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nguồn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của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dự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án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được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lưu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trữ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và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quản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lý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trên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</a:rPr>
                <a:t>Github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47138C6-E6B4-BAAE-8206-60B6C8EB1D27}"/>
                </a:ext>
              </a:extLst>
            </p:cNvPr>
            <p:cNvGrpSpPr/>
            <p:nvPr/>
          </p:nvGrpSpPr>
          <p:grpSpPr>
            <a:xfrm>
              <a:off x="3879280" y="6566180"/>
              <a:ext cx="10067780" cy="461665"/>
              <a:chOff x="3879280" y="6566180"/>
              <a:chExt cx="10067780" cy="4616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1058C4-3CC2-C262-3838-513EF4E12BEF}"/>
                  </a:ext>
                </a:extLst>
              </p:cNvPr>
              <p:cNvSpPr txBox="1"/>
              <p:nvPr/>
            </p:nvSpPr>
            <p:spPr>
              <a:xfrm>
                <a:off x="4340939" y="6566180"/>
                <a:ext cx="96061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>
                    <a:solidFill>
                      <a:srgbClr val="1F367F"/>
                    </a:solidFill>
                    <a:latin typeface="Montserrat" panose="00000500000000000000" pitchFamily="50" charset="0"/>
                  </a:rPr>
                  <a:t>github.com/tanmaiii/csn-da21ttb-dinhtanmai-timviec-nodejs</a:t>
                </a: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49BC9AEB-2571-6467-4013-5BE14EA69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79280" y="6566183"/>
                <a:ext cx="461659" cy="4616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299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729731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6868D8-6501-E5E2-198F-8F022E2B655A}"/>
              </a:ext>
            </a:extLst>
          </p:cNvPr>
          <p:cNvGrpSpPr/>
          <p:nvPr/>
        </p:nvGrpSpPr>
        <p:grpSpPr>
          <a:xfrm>
            <a:off x="6477001" y="2839141"/>
            <a:ext cx="5333998" cy="4213824"/>
            <a:chOff x="6477001" y="2839141"/>
            <a:chExt cx="5333998" cy="4213824"/>
          </a:xfrm>
        </p:grpSpPr>
        <p:pic>
          <p:nvPicPr>
            <p:cNvPr id="10" name="Picture 9" descr="A blue and black rocket&#10;&#10;Description automatically generated">
              <a:extLst>
                <a:ext uri="{FF2B5EF4-FFF2-40B4-BE49-F238E27FC236}">
                  <a16:creationId xmlns:a16="http://schemas.microsoft.com/office/drawing/2014/main" id="{8A65DE18-D343-EE3C-91B2-35C6F1FF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51" y="3771900"/>
              <a:ext cx="2476498" cy="247649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0210A87-7E24-3AC9-8A20-7DFDF2672E8E}"/>
                </a:ext>
              </a:extLst>
            </p:cNvPr>
            <p:cNvGrpSpPr/>
            <p:nvPr/>
          </p:nvGrpSpPr>
          <p:grpSpPr>
            <a:xfrm>
              <a:off x="6625940" y="6591300"/>
              <a:ext cx="5036120" cy="461665"/>
              <a:chOff x="7158341" y="6667500"/>
              <a:chExt cx="5036120" cy="46166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682ABA-97D6-EA1C-5014-81B4D4A8C7A0}"/>
                  </a:ext>
                </a:extLst>
              </p:cNvPr>
              <p:cNvSpPr txBox="1"/>
              <p:nvPr/>
            </p:nvSpPr>
            <p:spPr>
              <a:xfrm>
                <a:off x="7620000" y="6667500"/>
                <a:ext cx="45744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>
                    <a:solidFill>
                      <a:srgbClr val="1F367F"/>
                    </a:solidFill>
                    <a:latin typeface="Montserrat" panose="00000500000000000000" pitchFamily="50" charset="0"/>
                  </a:rPr>
                  <a:t>https://jobquest.tanmai.id.vn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58BE866-28E3-2881-428F-5E9AAFC79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58341" y="6667503"/>
                <a:ext cx="461659" cy="46165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2236FA-6E3D-AEFC-2F15-C8C84862C683}"/>
                </a:ext>
              </a:extLst>
            </p:cNvPr>
            <p:cNvSpPr txBox="1"/>
            <p:nvPr/>
          </p:nvSpPr>
          <p:spPr>
            <a:xfrm>
              <a:off x="6477001" y="2839141"/>
              <a:ext cx="533399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Ứng dụng được triển khai với </a:t>
              </a:r>
            </a:p>
            <a:p>
              <a:pPr algn="ctr"/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</a:rPr>
                <a:t>địa chỉ 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24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54159" y="2980509"/>
            <a:ext cx="11811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8000" b="1" spc="983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CẢM </a:t>
            </a:r>
            <a:r>
              <a:rPr lang="en-US" sz="8000" b="1" spc="983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ƠN </a:t>
            </a:r>
            <a:r>
              <a:rPr lang="vi-VN" sz="8000" b="1" spc="983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THẦY CÔ</a:t>
            </a:r>
            <a:endParaRPr lang="en-US" sz="8000" b="1" spc="983" dirty="0">
              <a:solidFill>
                <a:schemeClr val="bg1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72630" y="4384483"/>
            <a:ext cx="922100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vi-VN" sz="2400" spc="294" dirty="0">
                <a:solidFill>
                  <a:srgbClr val="FFFFFF"/>
                </a:solidFill>
                <a:latin typeface="Montserrat" panose="00000500000000000000" pitchFamily="50" charset="0"/>
              </a:rPr>
              <a:t>Rất mong sự đóng góp từ thầy cô</a:t>
            </a:r>
            <a:endParaRPr lang="en-US" sz="2400" spc="294" dirty="0">
              <a:solidFill>
                <a:srgbClr val="FFFFFF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001000" y="8581527"/>
            <a:ext cx="2838311" cy="356104"/>
            <a:chOff x="5931509" y="7678587"/>
            <a:chExt cx="2838311" cy="356104"/>
          </a:xfrm>
        </p:grpSpPr>
        <p:sp>
          <p:nvSpPr>
            <p:cNvPr id="7" name="Freeform 7"/>
            <p:cNvSpPr/>
            <p:nvPr/>
          </p:nvSpPr>
          <p:spPr>
            <a:xfrm>
              <a:off x="5931509" y="7678587"/>
              <a:ext cx="317345" cy="338051"/>
            </a:xfrm>
            <a:custGeom>
              <a:avLst/>
              <a:gdLst/>
              <a:ahLst/>
              <a:cxnLst/>
              <a:rect l="l" t="t" r="r" b="b"/>
              <a:pathLst>
                <a:path w="317345" h="338051">
                  <a:moveTo>
                    <a:pt x="0" y="0"/>
                  </a:moveTo>
                  <a:lnTo>
                    <a:pt x="317345" y="0"/>
                  </a:lnTo>
                  <a:lnTo>
                    <a:pt x="317345" y="338050"/>
                  </a:lnTo>
                  <a:lnTo>
                    <a:pt x="0" y="33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312509" y="7678587"/>
              <a:ext cx="2457311" cy="3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100" dirty="0">
                  <a:solidFill>
                    <a:srgbClr val="FFFFFF"/>
                  </a:solidFill>
                  <a:ea typeface="思源黑体" panose="020B0500000000000000" charset="-122"/>
                </a:rPr>
                <a:t>ĐINH TẤN MÃI</a:t>
              </a:r>
              <a:endParaRPr lang="en-US" sz="2100" dirty="0">
                <a:solidFill>
                  <a:srgbClr val="FFFFFF"/>
                </a:solidFill>
                <a:ea typeface="思源黑体" panose="020B0500000000000000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2" name="TextBox 13"/>
            <p:cNvSpPr txBox="1"/>
            <p:nvPr/>
          </p:nvSpPr>
          <p:spPr>
            <a:xfrm>
              <a:off x="1118620" y="9667160"/>
              <a:ext cx="6577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3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8250B-422D-41F7-D221-CBF6B15595E8}"/>
              </a:ext>
            </a:extLst>
          </p:cNvPr>
          <p:cNvGrpSpPr/>
          <p:nvPr/>
        </p:nvGrpSpPr>
        <p:grpSpPr>
          <a:xfrm>
            <a:off x="8181329" y="5674717"/>
            <a:ext cx="1956660" cy="838200"/>
            <a:chOff x="8318346" y="5372100"/>
            <a:chExt cx="1956660" cy="8382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F6A3FEC-D055-6D08-B83B-EFF4C8141995}"/>
                </a:ext>
              </a:extLst>
            </p:cNvPr>
            <p:cNvSpPr/>
            <p:nvPr/>
          </p:nvSpPr>
          <p:spPr>
            <a:xfrm>
              <a:off x="8318346" y="5372100"/>
              <a:ext cx="1956660" cy="838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1F367F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0616AE-20FE-7902-50C2-4CD3A808E7C7}"/>
                </a:ext>
              </a:extLst>
            </p:cNvPr>
            <p:cNvGrpSpPr/>
            <p:nvPr/>
          </p:nvGrpSpPr>
          <p:grpSpPr>
            <a:xfrm>
              <a:off x="8534400" y="5573576"/>
              <a:ext cx="1664405" cy="445205"/>
              <a:chOff x="8534400" y="5573576"/>
              <a:chExt cx="1664405" cy="445205"/>
            </a:xfrm>
          </p:grpSpPr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D414DFA5-3C97-6526-C486-A9BEA09147A4}"/>
                  </a:ext>
                </a:extLst>
              </p:cNvPr>
              <p:cNvSpPr txBox="1"/>
              <p:nvPr/>
            </p:nvSpPr>
            <p:spPr>
              <a:xfrm>
                <a:off x="8534400" y="5616643"/>
                <a:ext cx="1283404" cy="3590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65"/>
                  </a:lnSpc>
                </a:pPr>
                <a:r>
                  <a:rPr lang="vi-VN" sz="2400" b="1" spc="294" dirty="0" err="1">
                    <a:solidFill>
                      <a:srgbClr val="1F367F"/>
                    </a:solidFill>
                    <a:latin typeface="Montserrat" panose="00000500000000000000" pitchFamily="50" charset="0"/>
                  </a:rPr>
                  <a:t>Demo</a:t>
                </a:r>
                <a:endParaRPr lang="en-US" sz="2400" b="1" spc="294" dirty="0">
                  <a:solidFill>
                    <a:srgbClr val="1F367F"/>
                  </a:solidFill>
                  <a:latin typeface="Montserrat" panose="00000500000000000000" pitchFamily="50" charset="0"/>
                </a:endParaRPr>
              </a:p>
            </p:txBody>
          </p:sp>
          <p:pic>
            <p:nvPicPr>
              <p:cNvPr id="8" name="Graphic 7" descr="Caret Right with solid fill">
                <a:extLst>
                  <a:ext uri="{FF2B5EF4-FFF2-40B4-BE49-F238E27FC236}">
                    <a16:creationId xmlns:a16="http://schemas.microsoft.com/office/drawing/2014/main" id="{45DB249D-A7B9-9D79-4CB1-EF84A15D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53600" y="5573576"/>
                <a:ext cx="445205" cy="4452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92414" y="2047400"/>
            <a:ext cx="8267700" cy="6176733"/>
            <a:chOff x="0" y="0"/>
            <a:chExt cx="6885743" cy="513140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0246" r="10246"/>
            <a:stretch>
              <a:fillRect/>
            </a:stretch>
          </p:blipFill>
          <p:spPr>
            <a:xfrm>
              <a:off x="0" y="0"/>
              <a:ext cx="6885743" cy="513140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5516D-2B7E-92D7-1479-B946893BA28A}"/>
              </a:ext>
            </a:extLst>
          </p:cNvPr>
          <p:cNvGrpSpPr/>
          <p:nvPr/>
        </p:nvGrpSpPr>
        <p:grpSpPr>
          <a:xfrm>
            <a:off x="1028700" y="970304"/>
            <a:ext cx="3771900" cy="625593"/>
            <a:chOff x="1028700" y="970304"/>
            <a:chExt cx="3771900" cy="625593"/>
          </a:xfrm>
        </p:grpSpPr>
        <p:grpSp>
          <p:nvGrpSpPr>
            <p:cNvPr id="20" name="Group 19"/>
            <p:cNvGrpSpPr/>
            <p:nvPr/>
          </p:nvGrpSpPr>
          <p:grpSpPr>
            <a:xfrm>
              <a:off x="1028700" y="970304"/>
              <a:ext cx="647700" cy="625593"/>
              <a:chOff x="1028700" y="1028700"/>
              <a:chExt cx="647700" cy="625593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11" name="TextBox 11"/>
              <p:cNvSpPr txBox="1"/>
              <p:nvPr/>
            </p:nvSpPr>
            <p:spPr>
              <a:xfrm>
                <a:off x="1168106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01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811467" y="1036879"/>
              <a:ext cx="29891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/>
                </a:rPr>
                <a:t>Giới thiệu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6537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6043786" y="2047400"/>
            <a:ext cx="11066293" cy="6176733"/>
          </a:xfrm>
          <a:custGeom>
            <a:avLst/>
            <a:gdLst/>
            <a:ahLst/>
            <a:cxnLst/>
            <a:rect l="l" t="t" r="r" b="b"/>
            <a:pathLst>
              <a:path w="2914579" h="1013611">
                <a:moveTo>
                  <a:pt x="0" y="0"/>
                </a:moveTo>
                <a:lnTo>
                  <a:pt x="2914579" y="0"/>
                </a:lnTo>
                <a:lnTo>
                  <a:pt x="2914579" y="1013611"/>
                </a:lnTo>
                <a:lnTo>
                  <a:pt x="0" y="1013611"/>
                </a:lnTo>
                <a:close/>
              </a:path>
            </a:pathLst>
          </a:custGeom>
          <a:solidFill>
            <a:srgbClr val="1F367F"/>
          </a:solid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5457190" y="911860"/>
            <a:ext cx="11692890" cy="64668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281032" y="2592738"/>
            <a:ext cx="10591800" cy="454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Lý do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Tình hình xa thải nhân viên hiện nay đang rất phức tạp.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Nhu cầu tìm kiếm việc làm ngày càng tăng cao.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Nhiều người làm trái ngành.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Tìm kiếm việc làm phù hợp với năng lực và sở thích của bản thân khó khăn.</a:t>
            </a:r>
          </a:p>
          <a:p>
            <a:pPr>
              <a:lnSpc>
                <a:spcPct val="150000"/>
              </a:lnSpc>
            </a:pP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=&gt; Xây dựng </a:t>
            </a:r>
            <a:r>
              <a:rPr lang="vi-VN" sz="2500" dirty="0" err="1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website</a:t>
            </a:r>
            <a:r>
              <a:rPr lang="vi-VN" sz="2500" dirty="0">
                <a:solidFill>
                  <a:srgbClr val="FFFFFF"/>
                </a:solidFill>
                <a:latin typeface="Montserrat" panose="00000500000000000000" pitchFamily="50" charset="0"/>
                <a:ea typeface="思源黑体" panose="020B0500000000000000" charset="-128"/>
              </a:rPr>
              <a:t> tìm kiếm việc làm là một giải pháp hữu ích giúp giải quyết tình trạng trên.</a:t>
            </a:r>
          </a:p>
        </p:txBody>
      </p:sp>
      <p:grpSp>
        <p:nvGrpSpPr>
          <p:cNvPr id="21" name="Group 20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7" name="Picture 26" descr="tvu"/>
            <p:cNvPicPr>
              <a:picLocks noChangeAspect="1"/>
            </p:cNvPicPr>
            <p:nvPr/>
          </p:nvPicPr>
          <p:blipFill>
            <a:blip r:embed="rId3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8" name="Picture 2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92414" y="2047400"/>
            <a:ext cx="8267700" cy="6176733"/>
            <a:chOff x="0" y="0"/>
            <a:chExt cx="6885743" cy="513140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0246" r="10246"/>
            <a:stretch>
              <a:fillRect/>
            </a:stretch>
          </p:blipFill>
          <p:spPr>
            <a:xfrm>
              <a:off x="0" y="0"/>
              <a:ext cx="6885743" cy="51314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958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6043786" y="2047400"/>
            <a:ext cx="11066293" cy="6176733"/>
          </a:xfrm>
          <a:custGeom>
            <a:avLst/>
            <a:gdLst/>
            <a:ahLst/>
            <a:cxnLst/>
            <a:rect l="l" t="t" r="r" b="b"/>
            <a:pathLst>
              <a:path w="2914579" h="1013611">
                <a:moveTo>
                  <a:pt x="0" y="0"/>
                </a:moveTo>
                <a:lnTo>
                  <a:pt x="2914579" y="0"/>
                </a:lnTo>
                <a:lnTo>
                  <a:pt x="2914579" y="1013611"/>
                </a:lnTo>
                <a:lnTo>
                  <a:pt x="0" y="1013611"/>
                </a:lnTo>
                <a:close/>
              </a:path>
            </a:pathLst>
          </a:custGeom>
          <a:solidFill>
            <a:srgbClr val="1F367F"/>
          </a:solid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395085" y="2084859"/>
            <a:ext cx="10364089" cy="570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Mục tiêu 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Tạo ra một </a:t>
            </a:r>
            <a:r>
              <a:rPr lang="vi-VN" sz="2500" b="0" i="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website</a:t>
            </a: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tìm kiếm việc làm sử dụng </a:t>
            </a:r>
            <a:r>
              <a:rPr lang="vi-VN" sz="2500" b="0" i="0" dirty="0" err="1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ReactJS</a:t>
            </a: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Cung cấp một giao diện người dùng thân thiện và dễ sử dụng.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Montserrat" panose="00000500000000000000" pitchFamily="50" charset="0"/>
              </a:rPr>
              <a:t> Tối ưu hóa trải nghiệm người dùng và tăng cường khả năng tìm kiếm công việc.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cs typeface="Montserrat" panose="00000500000000000000" pitchFamily="50" charset="0"/>
              </a:rPr>
              <a:t> Cho phép dùng đăng ký tài khoản, tìm kiếm việc làm theo các tiêu chí khác nhau, nộp hồ sơ xin việc và theo dõi tình trạng hồ sơ.</a:t>
            </a:r>
            <a:endParaRPr lang="vi-VN" sz="2500" b="0" i="0" dirty="0">
              <a:solidFill>
                <a:schemeClr val="bg1"/>
              </a:solidFill>
              <a:effectLst/>
              <a:latin typeface="Montserrat" panose="00000500000000000000" pitchFamily="50" charset="0"/>
              <a:ea typeface="思源黑体" panose="020B0500000000000000" charset="-128"/>
              <a:cs typeface="Montserrat" panose="00000500000000000000" pitchFamily="50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500" b="0" i="0" dirty="0">
                <a:solidFill>
                  <a:schemeClr val="bg1"/>
                </a:solidFill>
                <a:effectLst/>
                <a:latin typeface="Montserrat" panose="00000500000000000000" pitchFamily="50" charset="0"/>
                <a:cs typeface="Montserrat" panose="00000500000000000000" pitchFamily="50" charset="0"/>
              </a:rPr>
              <a:t> Cho phép nhà tuyển dụng đăng tin tuyển dụng, quản lý tin tuyển dụng và lọc hồ sơ ứng viên.</a:t>
            </a: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3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67E39-FE29-8500-216A-05CEE21D17AA}"/>
              </a:ext>
            </a:extLst>
          </p:cNvPr>
          <p:cNvGrpSpPr/>
          <p:nvPr/>
        </p:nvGrpSpPr>
        <p:grpSpPr>
          <a:xfrm>
            <a:off x="1028700" y="970304"/>
            <a:ext cx="3771900" cy="625593"/>
            <a:chOff x="1028700" y="970304"/>
            <a:chExt cx="3771900" cy="6255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0A946F-FD2C-B702-08E6-DCB0C2A811FB}"/>
                </a:ext>
              </a:extLst>
            </p:cNvPr>
            <p:cNvGrpSpPr/>
            <p:nvPr/>
          </p:nvGrpSpPr>
          <p:grpSpPr>
            <a:xfrm>
              <a:off x="1028700" y="970304"/>
              <a:ext cx="647700" cy="625593"/>
              <a:chOff x="1028700" y="1028700"/>
              <a:chExt cx="647700" cy="625593"/>
            </a:xfrm>
          </p:grpSpPr>
          <p:grpSp>
            <p:nvGrpSpPr>
              <p:cNvPr id="28" name="Group 8">
                <a:extLst>
                  <a:ext uri="{FF2B5EF4-FFF2-40B4-BE49-F238E27FC236}">
                    <a16:creationId xmlns:a16="http://schemas.microsoft.com/office/drawing/2014/main" id="{62682E1D-F3CD-9221-6470-ECEF877878FD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90B50013-E028-E147-B436-342158A55A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1" name="TextBox 10">
                  <a:extLst>
                    <a:ext uri="{FF2B5EF4-FFF2-40B4-BE49-F238E27FC236}">
                      <a16:creationId xmlns:a16="http://schemas.microsoft.com/office/drawing/2014/main" id="{33E3D015-AE81-2499-63F4-CDAFB425226A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52E8BC17-AB73-DE46-9772-03B5BB12F455}"/>
                  </a:ext>
                </a:extLst>
              </p:cNvPr>
              <p:cNvSpPr txBox="1"/>
              <p:nvPr/>
            </p:nvSpPr>
            <p:spPr>
              <a:xfrm>
                <a:off x="1168106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01</a:t>
                </a:r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0680BB2C-FD8F-BDC9-DFF7-B9FFE74B89C8}"/>
                </a:ext>
              </a:extLst>
            </p:cNvPr>
            <p:cNvSpPr txBox="1"/>
            <p:nvPr/>
          </p:nvSpPr>
          <p:spPr>
            <a:xfrm>
              <a:off x="1811467" y="1036879"/>
              <a:ext cx="29891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/>
                </a:rPr>
                <a:t>Giới thiệu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5013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4419600" y="4506330"/>
            <a:ext cx="2599556" cy="2722841"/>
            <a:chOff x="4411339" y="3822916"/>
            <a:chExt cx="2599556" cy="2722841"/>
          </a:xfrm>
        </p:grpSpPr>
        <p:grpSp>
          <p:nvGrpSpPr>
            <p:cNvPr id="26" name="Group 25"/>
            <p:cNvGrpSpPr/>
            <p:nvPr/>
          </p:nvGrpSpPr>
          <p:grpSpPr>
            <a:xfrm>
              <a:off x="5095566" y="3822916"/>
              <a:ext cx="1231106" cy="1512332"/>
              <a:chOff x="6146292" y="2971800"/>
              <a:chExt cx="1231106" cy="1512332"/>
            </a:xfrm>
          </p:grpSpPr>
          <p:pic>
            <p:nvPicPr>
              <p:cNvPr id="41" name="Picture 40" descr="React – A JavaScript library for building user interface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r="23750"/>
              <a:stretch>
                <a:fillRect/>
              </a:stretch>
            </p:blipFill>
            <p:spPr bwMode="auto">
              <a:xfrm>
                <a:off x="6304643" y="2971800"/>
                <a:ext cx="914400" cy="914398"/>
              </a:xfrm>
              <a:custGeom>
                <a:avLst/>
                <a:gdLst>
                  <a:gd name="connsiteX0" fmla="*/ 152398 w 914400"/>
                  <a:gd name="connsiteY0" fmla="*/ 0 h 914398"/>
                  <a:gd name="connsiteX1" fmla="*/ 762002 w 914400"/>
                  <a:gd name="connsiteY1" fmla="*/ 0 h 914398"/>
                  <a:gd name="connsiteX2" fmla="*/ 821319 w 914400"/>
                  <a:gd name="connsiteY2" fmla="*/ 11976 h 914398"/>
                  <a:gd name="connsiteX3" fmla="*/ 914400 w 914400"/>
                  <a:gd name="connsiteY3" fmla="*/ 152402 h 914398"/>
                  <a:gd name="connsiteX4" fmla="*/ 914400 w 914400"/>
                  <a:gd name="connsiteY4" fmla="*/ 761996 h 914398"/>
                  <a:gd name="connsiteX5" fmla="*/ 821319 w 914400"/>
                  <a:gd name="connsiteY5" fmla="*/ 902423 h 914398"/>
                  <a:gd name="connsiteX6" fmla="*/ 762002 w 914400"/>
                  <a:gd name="connsiteY6" fmla="*/ 914398 h 914398"/>
                  <a:gd name="connsiteX7" fmla="*/ 152398 w 914400"/>
                  <a:gd name="connsiteY7" fmla="*/ 914398 h 914398"/>
                  <a:gd name="connsiteX8" fmla="*/ 93081 w 914400"/>
                  <a:gd name="connsiteY8" fmla="*/ 902423 h 914398"/>
                  <a:gd name="connsiteX9" fmla="*/ 0 w 914400"/>
                  <a:gd name="connsiteY9" fmla="*/ 761996 h 914398"/>
                  <a:gd name="connsiteX10" fmla="*/ 0 w 914400"/>
                  <a:gd name="connsiteY10" fmla="*/ 152402 h 914398"/>
                  <a:gd name="connsiteX11" fmla="*/ 93081 w 914400"/>
                  <a:gd name="connsiteY11" fmla="*/ 11976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4400" h="914398">
                    <a:moveTo>
                      <a:pt x="152398" y="0"/>
                    </a:moveTo>
                    <a:lnTo>
                      <a:pt x="762002" y="0"/>
                    </a:lnTo>
                    <a:lnTo>
                      <a:pt x="821319" y="11976"/>
                    </a:lnTo>
                    <a:cubicBezTo>
                      <a:pt x="876019" y="35112"/>
                      <a:pt x="914400" y="89275"/>
                      <a:pt x="914400" y="152402"/>
                    </a:cubicBezTo>
                    <a:lnTo>
                      <a:pt x="914400" y="761996"/>
                    </a:lnTo>
                    <a:cubicBezTo>
                      <a:pt x="914400" y="825124"/>
                      <a:pt x="876019" y="879287"/>
                      <a:pt x="821319" y="902423"/>
                    </a:cubicBezTo>
                    <a:lnTo>
                      <a:pt x="762002" y="914398"/>
                    </a:lnTo>
                    <a:lnTo>
                      <a:pt x="152398" y="914398"/>
                    </a:lnTo>
                    <a:lnTo>
                      <a:pt x="93081" y="902423"/>
                    </a:lnTo>
                    <a:cubicBezTo>
                      <a:pt x="38381" y="879287"/>
                      <a:pt x="0" y="825124"/>
                      <a:pt x="0" y="761996"/>
                    </a:cubicBezTo>
                    <a:lnTo>
                      <a:pt x="0" y="152402"/>
                    </a:lnTo>
                    <a:cubicBezTo>
                      <a:pt x="0" y="89275"/>
                      <a:pt x="38381" y="35112"/>
                      <a:pt x="93081" y="11976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12"/>
              <p:cNvSpPr txBox="1"/>
              <p:nvPr/>
            </p:nvSpPr>
            <p:spPr>
              <a:xfrm>
                <a:off x="6146292" y="4114800"/>
                <a:ext cx="1231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" panose="020B0500000000000000" charset="-128"/>
                  </a:rPr>
                  <a:t>ReactJS</a:t>
                </a:r>
              </a:p>
            </p:txBody>
          </p:sp>
        </p:grpSp>
        <p:sp>
          <p:nvSpPr>
            <p:cNvPr id="27" name="TextBox 23"/>
            <p:cNvSpPr txBox="1"/>
            <p:nvPr/>
          </p:nvSpPr>
          <p:spPr>
            <a:xfrm>
              <a:off x="4411339" y="5807093"/>
              <a:ext cx="259955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Lập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trình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  <a:p>
              <a:pPr algn="ctr"/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giao</a:t>
              </a:r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r>
                <a:rPr lang="en-US" sz="2400" b="1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diện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868606" y="4525893"/>
            <a:ext cx="2599556" cy="2722841"/>
            <a:chOff x="7860345" y="3842479"/>
            <a:chExt cx="2599556" cy="2722841"/>
          </a:xfrm>
        </p:grpSpPr>
        <p:grpSp>
          <p:nvGrpSpPr>
            <p:cNvPr id="28" name="Group 27"/>
            <p:cNvGrpSpPr/>
            <p:nvPr/>
          </p:nvGrpSpPr>
          <p:grpSpPr>
            <a:xfrm>
              <a:off x="8393890" y="3842479"/>
              <a:ext cx="1532471" cy="1512332"/>
              <a:chOff x="5995610" y="2971800"/>
              <a:chExt cx="1532471" cy="1512332"/>
            </a:xfrm>
          </p:grpSpPr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4643" y="2971800"/>
                <a:ext cx="914400" cy="914398"/>
              </a:xfrm>
              <a:custGeom>
                <a:avLst/>
                <a:gdLst>
                  <a:gd name="connsiteX0" fmla="*/ 152398 w 914400"/>
                  <a:gd name="connsiteY0" fmla="*/ 0 h 914398"/>
                  <a:gd name="connsiteX1" fmla="*/ 762002 w 914400"/>
                  <a:gd name="connsiteY1" fmla="*/ 0 h 914398"/>
                  <a:gd name="connsiteX2" fmla="*/ 821319 w 914400"/>
                  <a:gd name="connsiteY2" fmla="*/ 11976 h 914398"/>
                  <a:gd name="connsiteX3" fmla="*/ 914400 w 914400"/>
                  <a:gd name="connsiteY3" fmla="*/ 152402 h 914398"/>
                  <a:gd name="connsiteX4" fmla="*/ 914400 w 914400"/>
                  <a:gd name="connsiteY4" fmla="*/ 761996 h 914398"/>
                  <a:gd name="connsiteX5" fmla="*/ 821319 w 914400"/>
                  <a:gd name="connsiteY5" fmla="*/ 902423 h 914398"/>
                  <a:gd name="connsiteX6" fmla="*/ 762002 w 914400"/>
                  <a:gd name="connsiteY6" fmla="*/ 914398 h 914398"/>
                  <a:gd name="connsiteX7" fmla="*/ 152398 w 914400"/>
                  <a:gd name="connsiteY7" fmla="*/ 914398 h 914398"/>
                  <a:gd name="connsiteX8" fmla="*/ 93081 w 914400"/>
                  <a:gd name="connsiteY8" fmla="*/ 902423 h 914398"/>
                  <a:gd name="connsiteX9" fmla="*/ 0 w 914400"/>
                  <a:gd name="connsiteY9" fmla="*/ 761996 h 914398"/>
                  <a:gd name="connsiteX10" fmla="*/ 0 w 914400"/>
                  <a:gd name="connsiteY10" fmla="*/ 152402 h 914398"/>
                  <a:gd name="connsiteX11" fmla="*/ 93081 w 914400"/>
                  <a:gd name="connsiteY11" fmla="*/ 11976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4400" h="914398">
                    <a:moveTo>
                      <a:pt x="152398" y="0"/>
                    </a:moveTo>
                    <a:lnTo>
                      <a:pt x="762002" y="0"/>
                    </a:lnTo>
                    <a:lnTo>
                      <a:pt x="821319" y="11976"/>
                    </a:lnTo>
                    <a:cubicBezTo>
                      <a:pt x="876019" y="35112"/>
                      <a:pt x="914400" y="89275"/>
                      <a:pt x="914400" y="152402"/>
                    </a:cubicBezTo>
                    <a:lnTo>
                      <a:pt x="914400" y="761996"/>
                    </a:lnTo>
                    <a:cubicBezTo>
                      <a:pt x="914400" y="825124"/>
                      <a:pt x="876019" y="879287"/>
                      <a:pt x="821319" y="902423"/>
                    </a:cubicBezTo>
                    <a:lnTo>
                      <a:pt x="762002" y="914398"/>
                    </a:lnTo>
                    <a:lnTo>
                      <a:pt x="152398" y="914398"/>
                    </a:lnTo>
                    <a:lnTo>
                      <a:pt x="93081" y="902423"/>
                    </a:lnTo>
                    <a:cubicBezTo>
                      <a:pt x="38381" y="879287"/>
                      <a:pt x="0" y="825124"/>
                      <a:pt x="0" y="761996"/>
                    </a:cubicBezTo>
                    <a:lnTo>
                      <a:pt x="0" y="152402"/>
                    </a:lnTo>
                    <a:cubicBezTo>
                      <a:pt x="0" y="89275"/>
                      <a:pt x="38381" y="35112"/>
                      <a:pt x="93081" y="11976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8"/>
              <p:cNvSpPr txBox="1"/>
              <p:nvPr/>
            </p:nvSpPr>
            <p:spPr>
              <a:xfrm>
                <a:off x="5995610" y="4114800"/>
                <a:ext cx="15324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 err="1">
                    <a:solidFill>
                      <a:srgbClr val="1F367F"/>
                    </a:solidFill>
                    <a:latin typeface="Montserrat" panose="00000500000000000000" pitchFamily="50" charset="0"/>
                    <a:ea typeface="思源黑体" panose="020B0500000000000000" charset="-128"/>
                  </a:rPr>
                  <a:t>ExpressJS</a:t>
                </a:r>
                <a:endParaRPr lang="en-US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endParaRPr>
              </a:p>
            </p:txBody>
          </p:sp>
        </p:grpSp>
        <p:sp>
          <p:nvSpPr>
            <p:cNvPr id="29" name="TextBox 9"/>
            <p:cNvSpPr txBox="1"/>
            <p:nvPr/>
          </p:nvSpPr>
          <p:spPr>
            <a:xfrm>
              <a:off x="7860345" y="5826656"/>
              <a:ext cx="259955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</a:t>
              </a:r>
              <a:r>
                <a:rPr lang="en-US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r>
                <a:rPr lang="en-US" sz="24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dựng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  <a:p>
              <a:pPr algn="ctr"/>
              <a:r>
                <a:rPr lang="en-US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API</a:t>
              </a:r>
              <a:endParaRPr lang="en-US" sz="24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664658" y="3925223"/>
            <a:ext cx="69752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2639862" y="3925223"/>
            <a:ext cx="0" cy="372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152260" y="3925223"/>
            <a:ext cx="0" cy="372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64659" y="392522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1358743" y="4525893"/>
            <a:ext cx="2599556" cy="2710867"/>
            <a:chOff x="11350482" y="3842479"/>
            <a:chExt cx="2599556" cy="2710867"/>
          </a:xfrm>
        </p:grpSpPr>
        <p:sp>
          <p:nvSpPr>
            <p:cNvPr id="31" name="TextBox 28"/>
            <p:cNvSpPr txBox="1"/>
            <p:nvPr/>
          </p:nvSpPr>
          <p:spPr>
            <a:xfrm>
              <a:off x="11350482" y="5814682"/>
              <a:ext cx="259955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Quản trị </a:t>
              </a:r>
            </a:p>
            <a:p>
              <a:pPr algn="ctr"/>
              <a:r>
                <a:rPr lang="vi-VN" sz="2400" b="1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cơ sở dữ liệu</a:t>
              </a:r>
              <a:endParaRPr lang="en-US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081583" y="3842479"/>
              <a:ext cx="1088439" cy="1512332"/>
              <a:chOff x="11451434" y="3842479"/>
              <a:chExt cx="1088439" cy="1512332"/>
            </a:xfrm>
          </p:grpSpPr>
          <p:sp>
            <p:nvSpPr>
              <p:cNvPr id="38" name="TextBox 27"/>
              <p:cNvSpPr txBox="1"/>
              <p:nvPr/>
            </p:nvSpPr>
            <p:spPr>
              <a:xfrm>
                <a:off x="11451434" y="4985479"/>
                <a:ext cx="1088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vi-VN" sz="2400" b="0" i="0" dirty="0" err="1">
                    <a:solidFill>
                      <a:srgbClr val="1F367F"/>
                    </a:solidFill>
                    <a:effectLst/>
                    <a:latin typeface="Montserrat" panose="00000500000000000000" pitchFamily="50" charset="0"/>
                    <a:ea typeface="思源黑体" panose="020B0500000000000000" charset="-128"/>
                  </a:rPr>
                  <a:t>MySQL</a:t>
                </a:r>
                <a:endParaRPr lang="en-US" sz="24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endParaRPr>
              </a:p>
            </p:txBody>
          </p:sp>
          <p:pic>
            <p:nvPicPr>
              <p:cNvPr id="1026" name="Picture 2" descr="Logo Mysql PNG Images, Free Download - Free Transparent PNG Logo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9729" y="3842479"/>
                <a:ext cx="963330" cy="963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6" name="TextBox 13"/>
          <p:cNvSpPr txBox="1"/>
          <p:nvPr/>
        </p:nvSpPr>
        <p:spPr>
          <a:xfrm>
            <a:off x="7095745" y="3178476"/>
            <a:ext cx="4113032" cy="36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Công nghệ được sử dụng</a:t>
            </a:r>
            <a:endParaRPr lang="en-US" sz="2400" b="1" dirty="0">
              <a:solidFill>
                <a:srgbClr val="1F367F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C41B7C-E2EE-AA66-CA32-19173594D36E}"/>
              </a:ext>
            </a:extLst>
          </p:cNvPr>
          <p:cNvGrpSpPr/>
          <p:nvPr/>
        </p:nvGrpSpPr>
        <p:grpSpPr>
          <a:xfrm>
            <a:off x="-57836" y="-7044422"/>
            <a:ext cx="18284932" cy="6153983"/>
            <a:chOff x="3072" y="460217"/>
            <a:chExt cx="18284932" cy="6153983"/>
          </a:xfrm>
        </p:grpSpPr>
        <p:grpSp>
          <p:nvGrpSpPr>
            <p:cNvPr id="62" name="Group 3">
              <a:extLst>
                <a:ext uri="{FF2B5EF4-FFF2-40B4-BE49-F238E27FC236}">
                  <a16:creationId xmlns:a16="http://schemas.microsoft.com/office/drawing/2014/main" id="{202D9B9E-F12E-94F4-E023-1F4EAD02B2C3}"/>
                </a:ext>
              </a:extLst>
            </p:cNvPr>
            <p:cNvGrpSpPr/>
            <p:nvPr/>
          </p:nvGrpSpPr>
          <p:grpSpPr>
            <a:xfrm>
              <a:off x="3072" y="2124329"/>
              <a:ext cx="18284932" cy="4489871"/>
              <a:chOff x="0" y="-47625"/>
              <a:chExt cx="4815784" cy="1182518"/>
            </a:xfrm>
          </p:grpSpPr>
          <p:sp>
            <p:nvSpPr>
              <p:cNvPr id="1029" name="Freeform 4">
                <a:extLst>
                  <a:ext uri="{FF2B5EF4-FFF2-40B4-BE49-F238E27FC236}">
                    <a16:creationId xmlns:a16="http://schemas.microsoft.com/office/drawing/2014/main" id="{E4BB769C-DD1B-745D-668D-7C5B148BF183}"/>
                  </a:ext>
                </a:extLst>
              </p:cNvPr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 dirty="0"/>
              </a:p>
            </p:txBody>
          </p:sp>
          <p:sp>
            <p:nvSpPr>
              <p:cNvPr id="1030" name="TextBox 5">
                <a:extLst>
                  <a:ext uri="{FF2B5EF4-FFF2-40B4-BE49-F238E27FC236}">
                    <a16:creationId xmlns:a16="http://schemas.microsoft.com/office/drawing/2014/main" id="{6BD3BDA4-7282-0397-8578-427B68A90F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63" name="Group 6">
              <a:extLst>
                <a:ext uri="{FF2B5EF4-FFF2-40B4-BE49-F238E27FC236}">
                  <a16:creationId xmlns:a16="http://schemas.microsoft.com/office/drawing/2014/main" id="{123AA0A3-80A5-46EE-2C1A-C998E284C37F}"/>
                </a:ext>
              </a:extLst>
            </p:cNvPr>
            <p:cNvGrpSpPr/>
            <p:nvPr/>
          </p:nvGrpSpPr>
          <p:grpSpPr>
            <a:xfrm>
              <a:off x="7437182" y="460217"/>
              <a:ext cx="3315557" cy="3315557"/>
              <a:chOff x="-185614" y="-197180"/>
              <a:chExt cx="1150009" cy="1150009"/>
            </a:xfrm>
          </p:grpSpPr>
          <p:sp>
            <p:nvSpPr>
              <p:cNvPr id="1027" name="Freeform 7">
                <a:extLst>
                  <a:ext uri="{FF2B5EF4-FFF2-40B4-BE49-F238E27FC236}">
                    <a16:creationId xmlns:a16="http://schemas.microsoft.com/office/drawing/2014/main" id="{7C8A5B82-5713-3941-5E17-B80B1A48EB87}"/>
                  </a:ext>
                </a:extLst>
              </p:cNvPr>
              <p:cNvSpPr/>
              <p:nvPr/>
            </p:nvSpPr>
            <p:spPr>
              <a:xfrm>
                <a:off x="-185614" y="-197180"/>
                <a:ext cx="1150009" cy="115000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28" name="TextBox 8">
                <a:extLst>
                  <a:ext uri="{FF2B5EF4-FFF2-40B4-BE49-F238E27FC236}">
                    <a16:creationId xmlns:a16="http://schemas.microsoft.com/office/drawing/2014/main" id="{F4DBA6CC-9441-F0C6-61B3-4AB50BD384E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024" name="TextBox 9">
              <a:extLst>
                <a:ext uri="{FF2B5EF4-FFF2-40B4-BE49-F238E27FC236}">
                  <a16:creationId xmlns:a16="http://schemas.microsoft.com/office/drawing/2014/main" id="{EE40F9F0-5EA7-7432-6E3D-BE854ED204C0}"/>
                </a:ext>
              </a:extLst>
            </p:cNvPr>
            <p:cNvSpPr txBox="1"/>
            <p:nvPr/>
          </p:nvSpPr>
          <p:spPr>
            <a:xfrm>
              <a:off x="7788982" y="1245046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  <p:sp>
          <p:nvSpPr>
            <p:cNvPr id="1025" name="TextBox 10">
              <a:extLst>
                <a:ext uri="{FF2B5EF4-FFF2-40B4-BE49-F238E27FC236}">
                  <a16:creationId xmlns:a16="http://schemas.microsoft.com/office/drawing/2014/main" id="{3BF14D25-9D33-3083-4454-BE7D1A30D2BA}"/>
                </a:ext>
              </a:extLst>
            </p:cNvPr>
            <p:cNvSpPr txBox="1"/>
            <p:nvPr/>
          </p:nvSpPr>
          <p:spPr>
            <a:xfrm>
              <a:off x="2038350" y="3876534"/>
              <a:ext cx="142113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Nghiên cứu lý thuyết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0E6AA3-940E-6F21-2CA1-BBBDA3324BCB}"/>
              </a:ext>
            </a:extLst>
          </p:cNvPr>
          <p:cNvGrpSpPr/>
          <p:nvPr/>
        </p:nvGrpSpPr>
        <p:grpSpPr>
          <a:xfrm>
            <a:off x="1028700" y="970304"/>
            <a:ext cx="3771900" cy="625593"/>
            <a:chOff x="1028700" y="970304"/>
            <a:chExt cx="3771900" cy="6255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A608A4-73CE-C5B1-95F5-25C39FD44B9B}"/>
                </a:ext>
              </a:extLst>
            </p:cNvPr>
            <p:cNvGrpSpPr/>
            <p:nvPr/>
          </p:nvGrpSpPr>
          <p:grpSpPr>
            <a:xfrm>
              <a:off x="1028700" y="970304"/>
              <a:ext cx="647700" cy="625593"/>
              <a:chOff x="1028700" y="1028700"/>
              <a:chExt cx="647700" cy="625593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069846C5-642F-F690-E06E-2B0280EBC266}"/>
                  </a:ext>
                </a:extLst>
              </p:cNvPr>
              <p:cNvGrpSpPr/>
              <p:nvPr/>
            </p:nvGrpSpPr>
            <p:grpSpPr>
              <a:xfrm>
                <a:off x="1028700" y="1028700"/>
                <a:ext cx="625593" cy="625593"/>
                <a:chOff x="0" y="0"/>
                <a:chExt cx="812800" cy="812800"/>
              </a:xfrm>
            </p:grpSpPr>
            <p:sp>
              <p:nvSpPr>
                <p:cNvPr id="25" name="Freeform 9">
                  <a:extLst>
                    <a:ext uri="{FF2B5EF4-FFF2-40B4-BE49-F238E27FC236}">
                      <a16:creationId xmlns:a16="http://schemas.microsoft.com/office/drawing/2014/main" id="{6C04E4CA-5D0F-8C33-6D84-8E94E6D4AEE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F367F"/>
                </a:solidFill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0" name="TextBox 10">
                  <a:extLst>
                    <a:ext uri="{FF2B5EF4-FFF2-40B4-BE49-F238E27FC236}">
                      <a16:creationId xmlns:a16="http://schemas.microsoft.com/office/drawing/2014/main" id="{F17C8F4A-1263-ADC5-645B-0A914F97CFC7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060"/>
                    </a:lnSpc>
                  </a:pPr>
                  <a:endParaRPr/>
                </a:p>
              </p:txBody>
            </p:sp>
          </p:grp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B2484FE0-E4DF-1F6D-EBAC-EDA5A2AEFCB3}"/>
                  </a:ext>
                </a:extLst>
              </p:cNvPr>
              <p:cNvSpPr txBox="1"/>
              <p:nvPr/>
            </p:nvSpPr>
            <p:spPr>
              <a:xfrm>
                <a:off x="1168106" y="1092395"/>
                <a:ext cx="508294" cy="4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05"/>
                  </a:lnSpc>
                </a:pPr>
                <a:r>
                  <a:rPr lang="en-US" sz="2790" dirty="0">
                    <a:solidFill>
                      <a:srgbClr val="FFFFFF"/>
                    </a:solidFill>
                    <a:latin typeface="Montserrat" panose="00000500000000000000" pitchFamily="50" charset="0"/>
                  </a:rPr>
                  <a:t>01</a:t>
                </a: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B0163835-7347-7B7F-B7DB-E0B804D36120}"/>
                </a:ext>
              </a:extLst>
            </p:cNvPr>
            <p:cNvSpPr txBox="1"/>
            <p:nvPr/>
          </p:nvSpPr>
          <p:spPr>
            <a:xfrm>
              <a:off x="1811467" y="1036879"/>
              <a:ext cx="298913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dirty="0">
                  <a:solidFill>
                    <a:srgbClr val="262626"/>
                  </a:solidFill>
                  <a:latin typeface="Montserrat" panose="00000500000000000000" pitchFamily="50" charset="0"/>
                  <a:ea typeface="思源黑体-超粗体" panose="020B0A00000000000000"/>
                </a:rPr>
                <a:t>Giới thiệu</a:t>
              </a:r>
              <a:endParaRPr lang="en-US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5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5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5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072" y="1222217"/>
            <a:ext cx="18284932" cy="6153983"/>
            <a:chOff x="3072" y="460217"/>
            <a:chExt cx="18284932" cy="6153983"/>
          </a:xfrm>
        </p:grpSpPr>
        <p:grpSp>
          <p:nvGrpSpPr>
            <p:cNvPr id="3" name="Group 3"/>
            <p:cNvGrpSpPr/>
            <p:nvPr/>
          </p:nvGrpSpPr>
          <p:grpSpPr>
            <a:xfrm>
              <a:off x="3072" y="2124329"/>
              <a:ext cx="18284932" cy="4489871"/>
              <a:chOff x="0" y="-47625"/>
              <a:chExt cx="4815784" cy="118251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5784" cy="1134893"/>
              </a:xfrm>
              <a:custGeom>
                <a:avLst/>
                <a:gdLst/>
                <a:ahLst/>
                <a:cxnLst/>
                <a:rect l="l" t="t" r="r" b="b"/>
                <a:pathLst>
                  <a:path w="4815784" h="1134893">
                    <a:moveTo>
                      <a:pt x="0" y="0"/>
                    </a:moveTo>
                    <a:lnTo>
                      <a:pt x="4815784" y="0"/>
                    </a:lnTo>
                    <a:lnTo>
                      <a:pt x="4815784" y="1134893"/>
                    </a:lnTo>
                    <a:lnTo>
                      <a:pt x="0" y="1134893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5783" cy="1182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437182" y="460217"/>
              <a:ext cx="3315557" cy="3315557"/>
              <a:chOff x="-185614" y="-197180"/>
              <a:chExt cx="1150009" cy="11500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85614" y="-197180"/>
                <a:ext cx="1150009" cy="115000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788982" y="1245046"/>
              <a:ext cx="2591296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8350" y="3876534"/>
              <a:ext cx="142113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100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Nghiên cứu lý thuyết</a:t>
              </a:r>
              <a:endParaRPr lang="en-US" sz="100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4" name="TextBox 13"/>
            <p:cNvSpPr txBox="1"/>
            <p:nvPr/>
          </p:nvSpPr>
          <p:spPr>
            <a:xfrm>
              <a:off x="1118620" y="9667160"/>
              <a:ext cx="6577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17" name="Picture 16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18" name="Picture 17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99514" y="1095274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6537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03785" y="1881977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Cấu trúc </a:t>
            </a:r>
            <a:r>
              <a:rPr lang="vi-VN" sz="2400" b="1" dirty="0" err="1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Rest</a:t>
            </a:r>
            <a:r>
              <a:rPr lang="vi-VN" sz="2400" b="1" dirty="0">
                <a:solidFill>
                  <a:srgbClr val="1F367F"/>
                </a:solidFill>
                <a:effectLst/>
                <a:latin typeface="Montserrat" panose="00000500000000000000" pitchFamily="50" charset="0"/>
                <a:ea typeface="思源黑体" panose="020B0500000000000000" charset="-128"/>
                <a:cs typeface="Times New Roman" panose="02020603050405020304" pitchFamily="18" charset="0"/>
              </a:rPr>
              <a:t> API</a:t>
            </a:r>
          </a:p>
        </p:txBody>
      </p:sp>
      <p:pic>
        <p:nvPicPr>
          <p:cNvPr id="7" name="Picture 6" descr="A blue and white cloud with text&#10;&#10;Description automatically generated with medium confidence">
            <a:extLst>
              <a:ext uri="{FF2B5EF4-FFF2-40B4-BE49-F238E27FC236}">
                <a16:creationId xmlns:a16="http://schemas.microsoft.com/office/drawing/2014/main" id="{FEF437A8-D143-E246-2D94-204EA84050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14" y="3507825"/>
            <a:ext cx="14758759" cy="3295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28700" y="1028700"/>
            <a:ext cx="625593" cy="625593"/>
            <a:chOff x="1028700" y="1028700"/>
            <a:chExt cx="625593" cy="62559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1028700"/>
              <a:ext cx="625593" cy="62559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67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20641" y="1092395"/>
              <a:ext cx="508294" cy="475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5"/>
                </a:lnSpc>
              </a:pPr>
              <a:r>
                <a:rPr lang="en-US" sz="2790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9335" y="1069657"/>
            <a:ext cx="458933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dirty="0">
                <a:solidFill>
                  <a:srgbClr val="262626"/>
                </a:solidFill>
                <a:latin typeface="Montserrat" panose="00000500000000000000" pitchFamily="50" charset="0"/>
                <a:ea typeface="思源黑体-超粗体" panose="020B0A00000000000000" charset="-128"/>
              </a:rPr>
              <a:t>Nghiên cứu lý thuyết</a:t>
            </a:r>
            <a:endParaRPr lang="en-US" sz="3200" dirty="0">
              <a:solidFill>
                <a:srgbClr val="262626"/>
              </a:solidFill>
              <a:latin typeface="Montserrat" panose="00000500000000000000" pitchFamily="50" charset="0"/>
              <a:ea typeface="思源黑体-超粗体" panose="020B0A0000000000000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99571" y="9499935"/>
            <a:ext cx="15970118" cy="506420"/>
            <a:chOff x="1099571" y="9499935"/>
            <a:chExt cx="15970118" cy="506420"/>
          </a:xfrm>
        </p:grpSpPr>
        <p:sp>
          <p:nvSpPr>
            <p:cNvPr id="18" name="TextBox 13"/>
            <p:cNvSpPr txBox="1"/>
            <p:nvPr/>
          </p:nvSpPr>
          <p:spPr>
            <a:xfrm>
              <a:off x="1118620" y="9667160"/>
              <a:ext cx="6577579" cy="339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Xây dựng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website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tìm kiếm việc làm bằng </a:t>
              </a:r>
              <a:r>
                <a:rPr lang="vi-VN" sz="2000" dirty="0" err="1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rgbClr val="1F367F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</a:t>
              </a:r>
              <a:endParaRPr lang="en-US" sz="2000" dirty="0">
                <a:solidFill>
                  <a:srgbClr val="1F367F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sp>
          <p:nvSpPr>
            <p:cNvPr id="19" name="AutoShape 15"/>
            <p:cNvSpPr/>
            <p:nvPr/>
          </p:nvSpPr>
          <p:spPr>
            <a:xfrm>
              <a:off x="1099571" y="9499935"/>
              <a:ext cx="15970118" cy="0"/>
            </a:xfrm>
            <a:prstGeom prst="line">
              <a:avLst/>
            </a:prstGeom>
            <a:ln w="38100" cap="flat">
              <a:solidFill>
                <a:srgbClr val="1F367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22193" y="911907"/>
            <a:ext cx="11066293" cy="64669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45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722473" y="-1207258"/>
            <a:ext cx="334388" cy="1779334"/>
            <a:chOff x="304800" y="788432"/>
            <a:chExt cx="228600" cy="135683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164511"/>
              <a:ext cx="228600" cy="228600"/>
            </a:xfrm>
            <a:prstGeom prst="roundRect">
              <a:avLst/>
            </a:prstGeom>
            <a:solidFill>
              <a:srgbClr val="1F3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1F36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304800" y="1540590"/>
              <a:ext cx="228600" cy="228599"/>
            </a:xfrm>
            <a:prstGeom prst="roundRect">
              <a:avLst/>
            </a:prstGeom>
            <a:solidFill>
              <a:srgbClr val="0D72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304800" y="1916668"/>
              <a:ext cx="228600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04800" y="788432"/>
              <a:ext cx="228600" cy="2286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383000" y="383616"/>
            <a:ext cx="1520406" cy="782724"/>
            <a:chOff x="8279827" y="265057"/>
            <a:chExt cx="1648297" cy="863121"/>
          </a:xfrm>
        </p:grpSpPr>
        <p:pic>
          <p:nvPicPr>
            <p:cNvPr id="23" name="Picture 22" descr="tvu"/>
            <p:cNvPicPr>
              <a:picLocks noChangeAspect="1"/>
            </p:cNvPicPr>
            <p:nvPr/>
          </p:nvPicPr>
          <p:blipFill>
            <a:blip r:embed="rId2"/>
            <a:srcRect l="20639" t="20611" r="20250" b="20046"/>
            <a:stretch>
              <a:fillRect/>
            </a:stretch>
          </p:blipFill>
          <p:spPr>
            <a:xfrm>
              <a:off x="8279827" y="265057"/>
              <a:ext cx="850479" cy="853652"/>
            </a:xfrm>
            <a:prstGeom prst="rect">
              <a:avLst/>
            </a:prstGeom>
          </p:spPr>
        </p:pic>
        <p:pic>
          <p:nvPicPr>
            <p:cNvPr id="24" name="Picture 23" descr="A logo with a black background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7" b="4852"/>
            <a:stretch>
              <a:fillRect/>
            </a:stretch>
          </p:blipFill>
          <p:spPr>
            <a:xfrm>
              <a:off x="9144000" y="274526"/>
              <a:ext cx="784124" cy="85365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88710" y="2476500"/>
            <a:ext cx="3910579" cy="5814061"/>
            <a:chOff x="7264910" y="2509988"/>
            <a:chExt cx="3910579" cy="5814061"/>
          </a:xfrm>
        </p:grpSpPr>
        <p:sp>
          <p:nvSpPr>
            <p:cNvPr id="56" name="Freeform 16"/>
            <p:cNvSpPr/>
            <p:nvPr/>
          </p:nvSpPr>
          <p:spPr>
            <a:xfrm>
              <a:off x="7417310" y="2662388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0D72D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Freeform 16"/>
            <p:cNvSpPr/>
            <p:nvPr/>
          </p:nvSpPr>
          <p:spPr>
            <a:xfrm>
              <a:off x="7264910" y="2509988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pic>
          <p:nvPicPr>
            <p:cNvPr id="35" name="Picture 34" descr="A white line drawing of a stack of servers&#10;&#10;Description automatically generate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75" y="3129294"/>
              <a:ext cx="1219048" cy="1219048"/>
            </a:xfrm>
            <a:prstGeom prst="rect">
              <a:avLst/>
            </a:prstGeom>
          </p:spPr>
        </p:pic>
        <p:sp>
          <p:nvSpPr>
            <p:cNvPr id="44" name="TextBox 13"/>
            <p:cNvSpPr txBox="1"/>
            <p:nvPr/>
          </p:nvSpPr>
          <p:spPr>
            <a:xfrm>
              <a:off x="8491709" y="4577478"/>
              <a:ext cx="151002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2400" b="1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Backend</a:t>
              </a:r>
              <a:endParaRPr lang="en-US" sz="24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328669" y="5193656"/>
              <a:ext cx="3686884" cy="2357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Backend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sử dụng 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EpressJS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, </a:t>
              </a:r>
              <a:r>
                <a:rPr lang="vi-VN" sz="20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cung cấp một cách linh hoạt và đơn giản để xây dựng các ứng dụng </a:t>
              </a:r>
              <a:r>
                <a:rPr lang="vi-VN" sz="200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web</a:t>
              </a:r>
              <a:r>
                <a:rPr lang="vi-VN" sz="20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và API.</a:t>
              </a:r>
              <a:endParaRPr lang="vi-VN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17181" y="2476500"/>
            <a:ext cx="3910579" cy="5814061"/>
            <a:chOff x="3163803" y="2509988"/>
            <a:chExt cx="3910579" cy="5814061"/>
          </a:xfrm>
        </p:grpSpPr>
        <p:sp>
          <p:nvSpPr>
            <p:cNvPr id="55" name="Freeform 16"/>
            <p:cNvSpPr/>
            <p:nvPr/>
          </p:nvSpPr>
          <p:spPr>
            <a:xfrm>
              <a:off x="3316203" y="2662388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0D72D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Freeform 16"/>
            <p:cNvSpPr/>
            <p:nvPr/>
          </p:nvSpPr>
          <p:spPr>
            <a:xfrm>
              <a:off x="3163803" y="2509988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TextBox 13"/>
            <p:cNvSpPr txBox="1"/>
            <p:nvPr/>
          </p:nvSpPr>
          <p:spPr>
            <a:xfrm>
              <a:off x="4252778" y="4577478"/>
              <a:ext cx="1580227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2400" b="1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Frontend</a:t>
              </a:r>
              <a:endParaRPr lang="en-US" sz="24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08666" y="5186365"/>
              <a:ext cx="3560149" cy="2807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  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Frontend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sử dụng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, một thư viện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Javascript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. </a:t>
              </a:r>
              <a:r>
                <a:rPr lang="vi-VN" sz="2000" dirty="0" err="1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ReactJS</a:t>
              </a:r>
              <a:r>
                <a:rPr lang="vi-VN" sz="2000" dirty="0">
                  <a:solidFill>
                    <a:schemeClr val="bg1"/>
                  </a:solidFill>
                  <a:latin typeface="Montserrat" panose="00000500000000000000" pitchFamily="50" charset="0"/>
                  <a:ea typeface="思源黑体" panose="020B0500000000000000" charset="-128"/>
                </a:rPr>
                <a:t> giúp xây dựng giao diện người dùng linh hoạt và hiệu suất cao.</a:t>
              </a:r>
            </a:p>
          </p:txBody>
        </p:sp>
        <p:pic>
          <p:nvPicPr>
            <p:cNvPr id="52" name="Picture 51" descr="A white computer monitor with a black background&#10;&#10;Description automatically generate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00" y="3031050"/>
              <a:ext cx="1219048" cy="121904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660238" y="2442981"/>
            <a:ext cx="3946828" cy="5814060"/>
            <a:chOff x="11366018" y="2509988"/>
            <a:chExt cx="3946828" cy="5814060"/>
          </a:xfrm>
        </p:grpSpPr>
        <p:sp>
          <p:nvSpPr>
            <p:cNvPr id="57" name="Freeform 16"/>
            <p:cNvSpPr/>
            <p:nvPr/>
          </p:nvSpPr>
          <p:spPr>
            <a:xfrm>
              <a:off x="11554667" y="2662387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0D72D7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Freeform 16"/>
            <p:cNvSpPr/>
            <p:nvPr/>
          </p:nvSpPr>
          <p:spPr>
            <a:xfrm>
              <a:off x="11366018" y="2509988"/>
              <a:ext cx="3758179" cy="5661661"/>
            </a:xfrm>
            <a:custGeom>
              <a:avLst/>
              <a:gdLst/>
              <a:ahLst/>
              <a:cxnLst/>
              <a:rect l="l" t="t" r="r" b="b"/>
              <a:pathLst>
                <a:path w="1919352" h="1316243">
                  <a:moveTo>
                    <a:pt x="0" y="0"/>
                  </a:moveTo>
                  <a:lnTo>
                    <a:pt x="1919352" y="0"/>
                  </a:lnTo>
                  <a:lnTo>
                    <a:pt x="1919352" y="1316243"/>
                  </a:lnTo>
                  <a:lnTo>
                    <a:pt x="0" y="1316243"/>
                  </a:ln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12153872" y="4600908"/>
              <a:ext cx="240032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2400" b="1" dirty="0">
                  <a:solidFill>
                    <a:schemeClr val="bg1"/>
                  </a:solidFill>
                  <a:latin typeface="Montserrat" panose="00000500000000000000" pitchFamily="50" charset="0"/>
                  <a:ea typeface="思源黑体-超粗体" panose="020B0A00000000000000" charset="-128"/>
                </a:rPr>
                <a:t>Xác thực JWT</a:t>
              </a:r>
              <a:endParaRPr lang="en-US" sz="2400" b="1" dirty="0">
                <a:solidFill>
                  <a:schemeClr val="bg1"/>
                </a:solidFill>
                <a:latin typeface="Montserrat" panose="00000500000000000000" pitchFamily="50" charset="0"/>
                <a:ea typeface="思源黑体-超粗体" panose="020B0A00000000000000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536602" y="5193656"/>
              <a:ext cx="3417008" cy="2819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000" b="0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  JWT được sử dụng để xác thực người dùng và chuyển thông tin xác thực giữa </a:t>
              </a:r>
              <a:r>
                <a:rPr lang="vi-VN" sz="2000" b="0" i="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client</a:t>
              </a:r>
              <a:r>
                <a:rPr lang="vi-VN" sz="2000" b="0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và </a:t>
              </a:r>
              <a:r>
                <a:rPr lang="vi-VN" sz="2000" b="0" i="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server</a:t>
              </a:r>
              <a:r>
                <a:rPr lang="vi-VN" sz="2000" b="0" i="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思源黑体" panose="020B0500000000000000" charset="-128"/>
                </a:rPr>
                <a:t> một cách an toàn và nhẹ nhàng.</a:t>
              </a:r>
              <a:endParaRPr lang="vi-VN" sz="2000" dirty="0">
                <a:solidFill>
                  <a:schemeClr val="bg1"/>
                </a:solidFill>
                <a:latin typeface="Montserrat" panose="00000500000000000000" pitchFamily="50" charset="0"/>
                <a:ea typeface="思源黑体" panose="020B0500000000000000" charset="-128"/>
              </a:endParaRPr>
            </a:p>
          </p:txBody>
        </p:sp>
        <p:pic>
          <p:nvPicPr>
            <p:cNvPr id="54" name="Picture 53" descr="A white line drawing of a person and a computer&#10;&#10;Description automatically generate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86" y="3039439"/>
              <a:ext cx="1219048" cy="1219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2150</Words>
  <Application>Microsoft Office PowerPoint</Application>
  <PresentationFormat>Custom</PresentationFormat>
  <Paragraphs>276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思源黑体</vt:lpstr>
      <vt:lpstr>Aptos</vt:lpstr>
      <vt:lpstr>Montserrat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MAI</dc:creator>
  <cp:lastModifiedBy>Tan Mai</cp:lastModifiedBy>
  <cp:revision>332</cp:revision>
  <dcterms:created xsi:type="dcterms:W3CDTF">2006-08-16T00:00:00Z</dcterms:created>
  <dcterms:modified xsi:type="dcterms:W3CDTF">2024-01-18T11:35:07Z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20B303A747AE4362A98F93BAC59B8AB7_12</vt:lpwstr>
  </property>
  <property fmtid="{D5CDD505-2E9C-101B-9397-08002B2CF9AE}" pid="3" name="KSOProductBuildVer">
    <vt:lpwstr>1033-12.2.0.13412</vt:lpwstr>
  </property>
</Properties>
</file>